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5" r:id="rId7"/>
    <p:sldId id="262" r:id="rId8"/>
    <p:sldId id="264" r:id="rId9"/>
    <p:sldId id="272" r:id="rId10"/>
    <p:sldId id="263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16"/>
    <a:srgbClr val="2E528F"/>
    <a:srgbClr val="02FDFF"/>
    <a:srgbClr val="FB2805"/>
    <a:srgbClr val="91C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4667"/>
  </p:normalViewPr>
  <p:slideViewPr>
    <p:cSldViewPr snapToGrid="0" snapToObjects="1">
      <p:cViewPr varScale="1">
        <p:scale>
          <a:sx n="122" d="100"/>
          <a:sy n="122" d="100"/>
        </p:scale>
        <p:origin x="2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042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70286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39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25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687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960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043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317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687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8643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920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9C8BC-51FE-1249-9470-68BFF83CA51D}" type="datetimeFigureOut">
              <a:rPr lang="es-ES_tradnl" smtClean="0"/>
              <a:t>23/5/22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B06C-9700-F249-9A9A-1940F3704D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479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scu.unam.mx/rmaa/RMxAA..45-1/PDF/RMxAA..45-1_jbohigas.pdf" TargetMode="External"/><Relationship Id="rId2" Type="http://schemas.openxmlformats.org/officeDocument/2006/relationships/hyperlink" Target="https://articles.adsabs.harvard.edu/pdf/2006IAUS..234..227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arxiv.org/pdf/1001.3715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hyperlink" Target="https://articles.adsabs.harvard.edu/pdf/1991ApJ...371..217B" TargetMode="External"/><Relationship Id="rId7" Type="http://schemas.openxmlformats.org/officeDocument/2006/relationships/image" Target="../media/image2.emf"/><Relationship Id="rId2" Type="http://schemas.openxmlformats.org/officeDocument/2006/relationships/hyperlink" Target="https://articles.adsabs.harvard.edu/pdf/1982ApJ...253..167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3847/2041-8205/824/2/L27/pdf" TargetMode="External"/><Relationship Id="rId5" Type="http://schemas.openxmlformats.org/officeDocument/2006/relationships/hyperlink" Target="https://articles.adsabs.harvard.edu/pdf/2008MNRAS.386...22T" TargetMode="External"/><Relationship Id="rId4" Type="http://schemas.openxmlformats.org/officeDocument/2006/relationships/hyperlink" Target="https://iopscience.iop.org/article/10.1086/322452/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50-017-0117" TargetMode="External"/><Relationship Id="rId2" Type="http://schemas.openxmlformats.org/officeDocument/2006/relationships/hyperlink" Target="https://articles.adsabs.harvard.edu/pdf/2000MNRAS.312..585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hyperlink" Target="https://iopscience.iop.org/article/10.3847/1538-4357/aad95a/pdf" TargetMode="External"/><Relationship Id="rId4" Type="http://schemas.openxmlformats.org/officeDocument/2006/relationships/hyperlink" Target="https://academic.oup.com/mnras/article/480/4/4589/505562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0004-637X/773/2/133/pdf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ticles.adsabs.harvard.edu/pdf/1950ApJ...111..279W" TargetMode="External"/><Relationship Id="rId5" Type="http://schemas.openxmlformats.org/officeDocument/2006/relationships/hyperlink" Target="https://academic.oup.com/mnras/article/472/1/1182/4110288" TargetMode="External"/><Relationship Id="rId4" Type="http://schemas.openxmlformats.org/officeDocument/2006/relationships/hyperlink" Target="https://iopscience.iop.org/article/10.3847/1538-3881/aa5f53/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203AB-F302-7B40-B9BA-C24F850E3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sz="4400" dirty="0"/>
              <a:t>Proyecto de investigación:  </a:t>
            </a:r>
            <a:br>
              <a:rPr lang="es-ES_tradnl" sz="4400" dirty="0"/>
            </a:br>
            <a:r>
              <a:rPr lang="es-ES_tradnl" sz="4400" dirty="0"/>
              <a:t>La discrepancia de abundancias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33937-42E3-9146-8B18-00ACC86EC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6"/>
            <a:ext cx="6858000" cy="2355703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es-ES_tradnl" b="1" dirty="0"/>
              <a:t>Objetivo específico:</a:t>
            </a:r>
            <a:r>
              <a:rPr lang="es-ES_tradnl" dirty="0"/>
              <a:t>  </a:t>
            </a:r>
            <a:br>
              <a:rPr lang="es-ES_tradnl" dirty="0"/>
            </a:br>
            <a:r>
              <a:rPr lang="es-ES_tradnl" dirty="0"/>
              <a:t>¿Son las distribuciones espaciales de la emisión en la línea de [O III] y las líneas de C II, N II y O II compatibles con su origen en una sola componente de plasma que es químicamente homogénea?</a:t>
            </a:r>
          </a:p>
        </p:txBody>
      </p:sp>
    </p:spTree>
    <p:extLst>
      <p:ext uri="{BB962C8B-B14F-4D97-AF65-F5344CB8AC3E}">
        <p14:creationId xmlns:p14="http://schemas.microsoft.com/office/powerpoint/2010/main" val="3176503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64A3-3B92-ED46-B881-B6BCD6B4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Contexto:  distribución espectral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78EB2-6041-3E45-8B1B-99E5FBED6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90855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s-ES_tradnl" dirty="0"/>
              <a:t>En nuestros estudios anteriores, investigamos el exceso de emisión en O II con respecto a [O III].  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Se presenta en términos del ADF de O</a:t>
            </a:r>
            <a:r>
              <a:rPr lang="es-ES_tradnl" baseline="30000" dirty="0"/>
              <a:t>++</a:t>
            </a:r>
            <a:r>
              <a:rPr lang="es-ES_tradnl" dirty="0"/>
              <a:t> calculada de dos maneras.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El exceso de emisión ocurre en velocidades cercanas a la velocidad sistémica y posiciones cercanas a la estrella central, que corresponde a la parte interna de la cáscara nebular.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Calculamos que el exceso es equivalente a más o menos la mitad de la masa en O</a:t>
            </a:r>
            <a:r>
              <a:rPr lang="es-ES_tradnl" baseline="30000" dirty="0"/>
              <a:t>++</a:t>
            </a:r>
            <a:r>
              <a:rPr lang="es-ES_tradnl" dirty="0"/>
              <a:t>.  Es un efecto MUY importante.  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No obstante, estrictamente, este resultado se limita a una pequeña parte del objeto, la parte vista por la rendija (ver la lámina 7).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9F2987-FA51-754B-AA5D-572D5F860A43}"/>
              </a:ext>
            </a:extLst>
          </p:cNvPr>
          <p:cNvGrpSpPr/>
          <p:nvPr/>
        </p:nvGrpSpPr>
        <p:grpSpPr>
          <a:xfrm>
            <a:off x="5537200" y="2555235"/>
            <a:ext cx="3606800" cy="2709709"/>
            <a:chOff x="5537200" y="2555235"/>
            <a:chExt cx="3606800" cy="2709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355A0D-EAFA-BB49-B824-C572EA9B7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7200" y="2737644"/>
              <a:ext cx="3606800" cy="25273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6CE624-6F50-D644-AF74-D76F4A8D66B4}"/>
                </a:ext>
              </a:extLst>
            </p:cNvPr>
            <p:cNvSpPr txBox="1"/>
            <p:nvPr/>
          </p:nvSpPr>
          <p:spPr>
            <a:xfrm>
              <a:off x="8113986" y="2555235"/>
              <a:ext cx="1030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200" dirty="0"/>
                <a:t>ADF alto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EFCF16-851E-3747-9E14-F67D7495E396}"/>
                </a:ext>
              </a:extLst>
            </p:cNvPr>
            <p:cNvSpPr txBox="1"/>
            <p:nvPr/>
          </p:nvSpPr>
          <p:spPr>
            <a:xfrm>
              <a:off x="5789440" y="2555235"/>
              <a:ext cx="1030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rgbClr val="FB2805"/>
                  </a:solidFill>
                </a:rPr>
                <a:t>ADF bajo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823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9F7B-593D-3C4D-8AEA-04D02EE4D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Su experimento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AB3BE-8360-D64B-B77B-CF4952520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s-ES_tradnl" dirty="0"/>
              <a:t>Propongo que ustedes investigan el exceso de emisión en C II, N II y O II con respecto a [O III] en la totalidad de NGC 7009.</a:t>
            </a:r>
          </a:p>
          <a:p>
            <a:pPr>
              <a:lnSpc>
                <a:spcPct val="100000"/>
              </a:lnSpc>
            </a:pPr>
            <a:r>
              <a:rPr lang="es-ES_tradnl" b="1" dirty="0"/>
              <a:t>Objetivo específico:  </a:t>
            </a:r>
            <a:br>
              <a:rPr lang="es-ES_tradnl" b="1" dirty="0"/>
            </a:br>
            <a:r>
              <a:rPr lang="es-ES_tradnl" b="1" dirty="0"/>
              <a:t>¿Son las distribuciones espaciales de la emisión en la línea de [O III] y las líneas de C II, N II y O II compatibles con su origen en una sola componente de plasma que es químicamente homogénea?</a:t>
            </a:r>
          </a:p>
          <a:p>
            <a:pPr>
              <a:lnSpc>
                <a:spcPct val="100000"/>
              </a:lnSpc>
            </a:pPr>
            <a:r>
              <a:rPr lang="es-ES_tradnl" dirty="0"/>
              <a:t>Usarán espectroscopia de campo integral de baja resolución obtenida con el espectrógrafo MUSE en el telescopio VLT de la ESO.  </a:t>
            </a:r>
          </a:p>
        </p:txBody>
      </p:sp>
    </p:spTree>
    <p:extLst>
      <p:ext uri="{BB962C8B-B14F-4D97-AF65-F5344CB8AC3E}">
        <p14:creationId xmlns:p14="http://schemas.microsoft.com/office/powerpoint/2010/main" val="3355203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3A705-2A8C-F24C-8518-B12EF6600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Su experimento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83247-E0E7-FE4E-9DB4-2D0F249B0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51807"/>
            <a:ext cx="5772150" cy="310340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s-ES_tradnl" dirty="0"/>
              <a:t>Se presentan imágenes de NGC 7009 en varias líneas, de alto a bajo grado de ionización.  (Son las mismas líneas que en la lámina 8.)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Cambia la estructura conforme cambia el grado de ionización.  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El material más altamente ionizado ocupa el volumen más interno.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El material menos ionizado se encuentra en los volúmenes más aislados.  Realmente, están mayormente en estructuras externas a la estructura principal de la cáscara nebular. 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Aquí, no sabemos nada de lo que es más cercano o más alejado, pero vemos la estructura completa de la nebulosa proyectada en el cielo.  </a:t>
            </a:r>
          </a:p>
          <a:p>
            <a:pPr>
              <a:lnSpc>
                <a:spcPct val="110000"/>
              </a:lnSpc>
            </a:pPr>
            <a:endParaRPr lang="es-ES_tradnl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908F80-BEB5-874B-8C21-250127C30C1F}"/>
              </a:ext>
            </a:extLst>
          </p:cNvPr>
          <p:cNvGrpSpPr/>
          <p:nvPr/>
        </p:nvGrpSpPr>
        <p:grpSpPr>
          <a:xfrm>
            <a:off x="6400800" y="783757"/>
            <a:ext cx="2743200" cy="6074243"/>
            <a:chOff x="6400800" y="783757"/>
            <a:chExt cx="2743200" cy="60742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D2B3938-31A1-EB4A-BDD2-4B2825BB3694}"/>
                </a:ext>
              </a:extLst>
            </p:cNvPr>
            <p:cNvGrpSpPr/>
            <p:nvPr/>
          </p:nvGrpSpPr>
          <p:grpSpPr>
            <a:xfrm>
              <a:off x="6400800" y="784074"/>
              <a:ext cx="2743200" cy="6073926"/>
              <a:chOff x="6400800" y="790424"/>
              <a:chExt cx="2743200" cy="607392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2D727F6-E810-B248-9CBD-67CD9365B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00800" y="790424"/>
                <a:ext cx="2743200" cy="96773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0E73B71-9DCB-F547-849E-0A3D135A5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0800" y="1641645"/>
                <a:ext cx="2743200" cy="96773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CBD7758-7F57-6D40-AF51-D078C4F024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0800" y="2492866"/>
                <a:ext cx="2743200" cy="96773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2E6E105-AFDE-E541-815C-BBF61E264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00800" y="3344087"/>
                <a:ext cx="2743200" cy="96773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125F83E-FB26-B44E-B43E-86F56D049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0800" y="4195308"/>
                <a:ext cx="2743200" cy="96773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EAEC21F-E705-7041-AA94-7CD2810D9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0800" y="5045079"/>
                <a:ext cx="2743200" cy="96773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C137E32-80C5-4449-8935-8765ED37C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00800" y="5896617"/>
                <a:ext cx="2743200" cy="967733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B3CE38B-D3A5-2B4C-96E5-D6218D762B2C}"/>
                </a:ext>
              </a:extLst>
            </p:cNvPr>
            <p:cNvGrpSpPr/>
            <p:nvPr/>
          </p:nvGrpSpPr>
          <p:grpSpPr>
            <a:xfrm>
              <a:off x="6579475" y="783757"/>
              <a:ext cx="1303285" cy="5378469"/>
              <a:chOff x="6579475" y="783757"/>
              <a:chExt cx="1303285" cy="537846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2353A4-570D-4F46-B754-3E8659666B0C}"/>
                  </a:ext>
                </a:extLst>
              </p:cNvPr>
              <p:cNvSpPr txBox="1"/>
              <p:nvPr/>
            </p:nvSpPr>
            <p:spPr>
              <a:xfrm>
                <a:off x="6579477" y="783757"/>
                <a:ext cx="13032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C IV </a:t>
                </a:r>
                <a:r>
                  <a:rPr lang="es-ES_tradnl" sz="1200" dirty="0">
                    <a:latin typeface="Symbol" pitchFamily="2" charset="2"/>
                  </a:rPr>
                  <a:t>ll</a:t>
                </a:r>
                <a:r>
                  <a:rPr lang="es-ES_tradnl" sz="1200" dirty="0"/>
                  <a:t>5801,5811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351C3E-417C-1740-8402-A9C7BD53A2EA}"/>
                  </a:ext>
                </a:extLst>
              </p:cNvPr>
              <p:cNvSpPr txBox="1"/>
              <p:nvPr/>
            </p:nvSpPr>
            <p:spPr>
              <a:xfrm>
                <a:off x="6579476" y="1634978"/>
                <a:ext cx="13032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He II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4686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4731AD-884A-8447-B597-D6D200965015}"/>
                  </a:ext>
                </a:extLst>
              </p:cNvPr>
              <p:cNvSpPr txBox="1"/>
              <p:nvPr/>
            </p:nvSpPr>
            <p:spPr>
              <a:xfrm>
                <a:off x="6579476" y="2485951"/>
                <a:ext cx="13032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[Ar IV]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4711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23F591-4F1F-1C42-91D2-C8B73DA5D8A0}"/>
                  </a:ext>
                </a:extLst>
              </p:cNvPr>
              <p:cNvSpPr txBox="1"/>
              <p:nvPr/>
            </p:nvSpPr>
            <p:spPr>
              <a:xfrm>
                <a:off x="6579475" y="3336765"/>
                <a:ext cx="13032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[O III]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4959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AE47B60-4280-BE48-8937-D0D530327825}"/>
                  </a:ext>
                </a:extLst>
              </p:cNvPr>
              <p:cNvSpPr txBox="1"/>
              <p:nvPr/>
            </p:nvSpPr>
            <p:spPr>
              <a:xfrm>
                <a:off x="6579475" y="4187191"/>
                <a:ext cx="13032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[Ar III]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7135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5A93B9-3F9E-3A4E-8DB7-2BF4E54021A5}"/>
                  </a:ext>
                </a:extLst>
              </p:cNvPr>
              <p:cNvSpPr txBox="1"/>
              <p:nvPr/>
            </p:nvSpPr>
            <p:spPr>
              <a:xfrm>
                <a:off x="6579475" y="5036209"/>
                <a:ext cx="13032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[N II]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6583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1B85E5C-9EF2-5E41-9731-4CE75DFB84CD}"/>
                  </a:ext>
                </a:extLst>
              </p:cNvPr>
              <p:cNvSpPr txBox="1"/>
              <p:nvPr/>
            </p:nvSpPr>
            <p:spPr>
              <a:xfrm>
                <a:off x="6579475" y="5885227"/>
                <a:ext cx="13032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[O I]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6300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EF46C2-785E-EC4D-B031-4A631ACA5DC5}"/>
              </a:ext>
            </a:extLst>
          </p:cNvPr>
          <p:cNvGrpSpPr/>
          <p:nvPr/>
        </p:nvGrpSpPr>
        <p:grpSpPr>
          <a:xfrm>
            <a:off x="3561080" y="4942840"/>
            <a:ext cx="2839720" cy="1915160"/>
            <a:chOff x="3561080" y="4942840"/>
            <a:chExt cx="2839720" cy="1915160"/>
          </a:xfrm>
        </p:grpSpPr>
        <p:pic>
          <p:nvPicPr>
            <p:cNvPr id="31" name="Picture 30" descr="DV_IP.png">
              <a:extLst>
                <a:ext uri="{FF2B5EF4-FFF2-40B4-BE49-F238E27FC236}">
                  <a16:creationId xmlns:a16="http://schemas.microsoft.com/office/drawing/2014/main" id="{D8AE5E3C-7E75-CB4F-85FC-B011F9A35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61080" y="4942840"/>
              <a:ext cx="2839720" cy="1915160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F996586-DE33-9248-BF97-04A026B651AE}"/>
                </a:ext>
              </a:extLst>
            </p:cNvPr>
            <p:cNvGrpSpPr/>
            <p:nvPr/>
          </p:nvGrpSpPr>
          <p:grpSpPr>
            <a:xfrm>
              <a:off x="3985544" y="6214612"/>
              <a:ext cx="2294387" cy="277000"/>
              <a:chOff x="3985544" y="6214612"/>
              <a:chExt cx="2294387" cy="277000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059DAC2-CD4A-AC43-902F-6058E498A83B}"/>
                  </a:ext>
                </a:extLst>
              </p:cNvPr>
              <p:cNvSpPr txBox="1"/>
              <p:nvPr/>
            </p:nvSpPr>
            <p:spPr>
              <a:xfrm>
                <a:off x="4755929" y="6214613"/>
                <a:ext cx="80929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dirty="0"/>
                  <a:t>ionización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DC90AE-B605-4340-B19E-B6E46367F942}"/>
                  </a:ext>
                </a:extLst>
              </p:cNvPr>
              <p:cNvSpPr txBox="1"/>
              <p:nvPr/>
            </p:nvSpPr>
            <p:spPr>
              <a:xfrm>
                <a:off x="5859517" y="6214613"/>
                <a:ext cx="4204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dirty="0"/>
                  <a:t>alta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CFBD7E6-6CB9-D341-9E4C-6A330951C64D}"/>
                  </a:ext>
                </a:extLst>
              </p:cNvPr>
              <p:cNvSpPr txBox="1"/>
              <p:nvPr/>
            </p:nvSpPr>
            <p:spPr>
              <a:xfrm>
                <a:off x="3985544" y="6214612"/>
                <a:ext cx="472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dirty="0"/>
                  <a:t>baja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14FCFC19-3E22-F044-ABAC-519E9400D2DC}"/>
                  </a:ext>
                </a:extLst>
              </p:cNvPr>
              <p:cNvCxnSpPr>
                <a:stCxn id="33" idx="1"/>
                <a:endCxn id="35" idx="3"/>
              </p:cNvCxnSpPr>
              <p:nvPr/>
            </p:nvCxnSpPr>
            <p:spPr>
              <a:xfrm flipH="1" flipV="1">
                <a:off x="4458512" y="6353112"/>
                <a:ext cx="297417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BC7ECB6-13BC-8C45-9687-F9C596314127}"/>
                  </a:ext>
                </a:extLst>
              </p:cNvPr>
              <p:cNvCxnSpPr>
                <a:stCxn id="33" idx="3"/>
                <a:endCxn id="34" idx="1"/>
              </p:cNvCxnSpPr>
              <p:nvPr/>
            </p:nvCxnSpPr>
            <p:spPr>
              <a:xfrm>
                <a:off x="5565226" y="6353113"/>
                <a:ext cx="294291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5FCF5D2-FC3F-A049-B396-2B6B118925A1}"/>
              </a:ext>
            </a:extLst>
          </p:cNvPr>
          <p:cNvGrpSpPr/>
          <p:nvPr/>
        </p:nvGrpSpPr>
        <p:grpSpPr>
          <a:xfrm>
            <a:off x="-73222" y="4855215"/>
            <a:ext cx="3634302" cy="2002785"/>
            <a:chOff x="-73222" y="4855215"/>
            <a:chExt cx="3634302" cy="200278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CA30DE4-8383-774D-800E-1B97F9A707B0}"/>
                </a:ext>
              </a:extLst>
            </p:cNvPr>
            <p:cNvGrpSpPr/>
            <p:nvPr/>
          </p:nvGrpSpPr>
          <p:grpSpPr>
            <a:xfrm>
              <a:off x="-73222" y="4855215"/>
              <a:ext cx="3634302" cy="2002785"/>
              <a:chOff x="-73222" y="4855215"/>
              <a:chExt cx="3634302" cy="200278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DA0975F-4549-0D4E-90EF-BA464677C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0160" y="5029200"/>
                <a:ext cx="3571240" cy="182880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DC076ED-104A-BD48-8ABA-A67E01A74909}"/>
                  </a:ext>
                </a:extLst>
              </p:cNvPr>
              <p:cNvSpPr txBox="1"/>
              <p:nvPr/>
            </p:nvSpPr>
            <p:spPr>
              <a:xfrm>
                <a:off x="-73222" y="4855215"/>
                <a:ext cx="14734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100" dirty="0"/>
                  <a:t>Richer et al. (2013)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39906E8-869B-6941-A824-E330EA7E578F}"/>
                </a:ext>
              </a:extLst>
            </p:cNvPr>
            <p:cNvGrpSpPr/>
            <p:nvPr/>
          </p:nvGrpSpPr>
          <p:grpSpPr>
            <a:xfrm>
              <a:off x="364380" y="6353110"/>
              <a:ext cx="2826189" cy="277000"/>
              <a:chOff x="364380" y="6353110"/>
              <a:chExt cx="2826189" cy="27700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A9DD2E-D284-2B47-92B6-F1EC23395A03}"/>
                  </a:ext>
                </a:extLst>
              </p:cNvPr>
              <p:cNvSpPr txBox="1"/>
              <p:nvPr/>
            </p:nvSpPr>
            <p:spPr>
              <a:xfrm>
                <a:off x="1365272" y="6353111"/>
                <a:ext cx="80929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dirty="0">
                    <a:effectLst>
                      <a:glow rad="114300">
                        <a:schemeClr val="bg1"/>
                      </a:glow>
                    </a:effectLst>
                  </a:rPr>
                  <a:t>ionización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E1BBF24-780E-724E-84BA-00315BDD8E81}"/>
                  </a:ext>
                </a:extLst>
              </p:cNvPr>
              <p:cNvSpPr txBox="1"/>
              <p:nvPr/>
            </p:nvSpPr>
            <p:spPr>
              <a:xfrm>
                <a:off x="364380" y="6353110"/>
                <a:ext cx="4204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dirty="0"/>
                  <a:t>alta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E2ACDA4-38EF-B042-826C-7B97B779A721}"/>
                  </a:ext>
                </a:extLst>
              </p:cNvPr>
              <p:cNvSpPr txBox="1"/>
              <p:nvPr/>
            </p:nvSpPr>
            <p:spPr>
              <a:xfrm>
                <a:off x="2717601" y="6353110"/>
                <a:ext cx="472968" cy="276999"/>
              </a:xfrm>
              <a:prstGeom prst="rect">
                <a:avLst/>
              </a:prstGeom>
              <a:noFill/>
              <a:effectLst>
                <a:glow rad="114300">
                  <a:schemeClr val="bg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dirty="0">
                    <a:effectLst>
                      <a:glow rad="114300">
                        <a:schemeClr val="bg1"/>
                      </a:glow>
                    </a:effectLst>
                  </a:rPr>
                  <a:t>baja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9C53F470-57D3-414E-B68F-5BAF69696AAA}"/>
                  </a:ext>
                </a:extLst>
              </p:cNvPr>
              <p:cNvCxnSpPr>
                <a:cxnSpLocks/>
                <a:stCxn id="40" idx="3"/>
                <a:endCxn id="42" idx="1"/>
              </p:cNvCxnSpPr>
              <p:nvPr/>
            </p:nvCxnSpPr>
            <p:spPr>
              <a:xfrm flipV="1">
                <a:off x="2174569" y="6491610"/>
                <a:ext cx="543032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  <a:effectLst>
                <a:glow rad="635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2E30BB0B-5ECB-0240-9978-A57F18016B6A}"/>
                  </a:ext>
                </a:extLst>
              </p:cNvPr>
              <p:cNvCxnSpPr>
                <a:cxnSpLocks/>
                <a:stCxn id="40" idx="1"/>
                <a:endCxn id="41" idx="3"/>
              </p:cNvCxnSpPr>
              <p:nvPr/>
            </p:nvCxnSpPr>
            <p:spPr>
              <a:xfrm flipH="1" flipV="1">
                <a:off x="784794" y="6491610"/>
                <a:ext cx="580478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  <a:effectLst>
                <a:glow rad="635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6543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AC8822F-3976-FD47-81AC-A63E6105E7C1}"/>
              </a:ext>
            </a:extLst>
          </p:cNvPr>
          <p:cNvGrpSpPr/>
          <p:nvPr/>
        </p:nvGrpSpPr>
        <p:grpSpPr>
          <a:xfrm>
            <a:off x="6400800" y="5879756"/>
            <a:ext cx="2743200" cy="978244"/>
            <a:chOff x="6431346" y="5879756"/>
            <a:chExt cx="2743200" cy="97824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CE512E-0AA2-504F-86F6-A28B83BAF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1346" y="5890267"/>
              <a:ext cx="2743200" cy="96773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F2C8F5-A683-1848-BCB2-B7B26E5AFC08}"/>
                </a:ext>
              </a:extLst>
            </p:cNvPr>
            <p:cNvSpPr txBox="1"/>
            <p:nvPr/>
          </p:nvSpPr>
          <p:spPr>
            <a:xfrm>
              <a:off x="6620532" y="5879756"/>
              <a:ext cx="1376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/>
                <a:t>[O III] </a:t>
              </a:r>
              <a:r>
                <a:rPr lang="es-ES_tradnl" sz="1200" dirty="0">
                  <a:latin typeface="Symbol" pitchFamily="2" charset="2"/>
                </a:rPr>
                <a:t>l</a:t>
              </a:r>
              <a:r>
                <a:rPr lang="es-ES_tradnl" sz="1200" dirty="0"/>
                <a:t>4959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3B76DC-5EA4-254D-A701-593C3B4C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Su experimento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831A5-0C9F-2B45-B940-0076A4CD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688067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s-ES_tradnl" dirty="0"/>
              <a:t>Aquí tenemos las imágenes en las líneas permitidas más brillantes de C II, N II y O II así como la línea prohibida de [O III]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4959.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(El ion que da origen a tanto las líneas de recombinación de O II como a las de [O III] es el O</a:t>
            </a:r>
            <a:r>
              <a:rPr lang="es-ES_tradnl" baseline="30000" dirty="0"/>
              <a:t>++</a:t>
            </a:r>
            <a:r>
              <a:rPr lang="es-ES_tradnl" dirty="0"/>
              <a:t>.)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Es notoria la similitud de la estructura de las imágenes en las líneas de </a:t>
            </a:r>
            <a:r>
              <a:rPr lang="es-ES_tradnl" spc="400" dirty="0"/>
              <a:t>C</a:t>
            </a:r>
            <a:r>
              <a:rPr lang="es-ES_tradnl" dirty="0"/>
              <a:t>II, N II y O II.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La estructura en [O III] es distinta:  El contraste entre la cáscara principal y la emisión exterior es menor.  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Esto implica que hay un exceso de emisión en O II en la parte interna de la cáscara nebular.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Dada la estructura tan similar en las líneas de C II, N II y O II, pareciera ser una característica general de estas líneas. 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2C68460-41B8-BE48-AD51-2CB9D949C278}"/>
              </a:ext>
            </a:extLst>
          </p:cNvPr>
          <p:cNvGrpSpPr/>
          <p:nvPr/>
        </p:nvGrpSpPr>
        <p:grpSpPr>
          <a:xfrm>
            <a:off x="6400800" y="893380"/>
            <a:ext cx="2743200" cy="4409815"/>
            <a:chOff x="6400800" y="0"/>
            <a:chExt cx="2743200" cy="440981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6F05545-05DB-DD45-845F-AC7E9B990F69}"/>
                </a:ext>
              </a:extLst>
            </p:cNvPr>
            <p:cNvGrpSpPr/>
            <p:nvPr/>
          </p:nvGrpSpPr>
          <p:grpSpPr>
            <a:xfrm>
              <a:off x="6400800" y="0"/>
              <a:ext cx="2743200" cy="3560471"/>
              <a:chOff x="6400800" y="0"/>
              <a:chExt cx="2743200" cy="356047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29B064C-55F6-9D4E-A27A-29C8CD4072F2}"/>
                  </a:ext>
                </a:extLst>
              </p:cNvPr>
              <p:cNvGrpSpPr/>
              <p:nvPr/>
            </p:nvGrpSpPr>
            <p:grpSpPr>
              <a:xfrm>
                <a:off x="6400800" y="46026"/>
                <a:ext cx="2743200" cy="3514445"/>
                <a:chOff x="6400800" y="46026"/>
                <a:chExt cx="2743200" cy="351444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5B4AD4F6-110A-3343-A25A-7B40D79DF8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00800" y="46026"/>
                  <a:ext cx="2743200" cy="967733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665F6E32-335B-4A45-A733-C4EE5DA282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00800" y="893915"/>
                  <a:ext cx="2743200" cy="967733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3A572F0-5792-6742-BF2A-D381E120E5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00800" y="1744979"/>
                  <a:ext cx="2743200" cy="967733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D8AD6597-4486-3D4B-98DD-2A0108225C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00800" y="2592738"/>
                  <a:ext cx="2743200" cy="967733"/>
                </a:xfrm>
                <a:prstGeom prst="rect">
                  <a:avLst/>
                </a:prstGeom>
              </p:spPr>
            </p:pic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744DA7-1ADF-464C-8D15-404E9257855B}"/>
                  </a:ext>
                </a:extLst>
              </p:cNvPr>
              <p:cNvSpPr txBox="1"/>
              <p:nvPr/>
            </p:nvSpPr>
            <p:spPr>
              <a:xfrm>
                <a:off x="6579475" y="0"/>
                <a:ext cx="13768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C II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6578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B34F15-8BB3-C24B-9C77-3739535C013D}"/>
                  </a:ext>
                </a:extLst>
              </p:cNvPr>
              <p:cNvSpPr txBox="1"/>
              <p:nvPr/>
            </p:nvSpPr>
            <p:spPr>
              <a:xfrm>
                <a:off x="6579474" y="855098"/>
                <a:ext cx="13768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N II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5666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C44C63-063B-0148-90EF-E3CA7CE4D1EF}"/>
                  </a:ext>
                </a:extLst>
              </p:cNvPr>
              <p:cNvSpPr txBox="1"/>
              <p:nvPr/>
            </p:nvSpPr>
            <p:spPr>
              <a:xfrm>
                <a:off x="6579474" y="1702987"/>
                <a:ext cx="13768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N II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5680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BB59D9-0281-AD45-83CE-B835A395A805}"/>
                  </a:ext>
                </a:extLst>
              </p:cNvPr>
              <p:cNvSpPr txBox="1"/>
              <p:nvPr/>
            </p:nvSpPr>
            <p:spPr>
              <a:xfrm>
                <a:off x="6579471" y="2571037"/>
                <a:ext cx="13768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O II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4662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BDF68A-5646-A345-879B-413EBD48D236}"/>
                </a:ext>
              </a:extLst>
            </p:cNvPr>
            <p:cNvGrpSpPr/>
            <p:nvPr/>
          </p:nvGrpSpPr>
          <p:grpSpPr>
            <a:xfrm>
              <a:off x="6400800" y="3427624"/>
              <a:ext cx="2743200" cy="982191"/>
              <a:chOff x="6400800" y="4663454"/>
              <a:chExt cx="2743200" cy="98219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1B21CC1-7B3B-0A41-B1B3-8A3ED6745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0800" y="4677912"/>
                <a:ext cx="2743200" cy="967733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82CBCC-DC93-E642-9C77-EE306FAEECB7}"/>
                  </a:ext>
                </a:extLst>
              </p:cNvPr>
              <p:cNvSpPr txBox="1"/>
              <p:nvPr/>
            </p:nvSpPr>
            <p:spPr>
              <a:xfrm>
                <a:off x="6579472" y="4663454"/>
                <a:ext cx="13768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[O III]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4959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25B973E-F6D7-E64E-87BD-E267BFFCF8BE}"/>
              </a:ext>
            </a:extLst>
          </p:cNvPr>
          <p:cNvGrpSpPr/>
          <p:nvPr/>
        </p:nvGrpSpPr>
        <p:grpSpPr>
          <a:xfrm>
            <a:off x="6400800" y="5879592"/>
            <a:ext cx="2743200" cy="978244"/>
            <a:chOff x="3189890" y="5879756"/>
            <a:chExt cx="2743200" cy="97824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C5D5370-12D7-934E-ACCC-799BE92F6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9890" y="5890267"/>
              <a:ext cx="2743200" cy="9677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F7481D-46AC-2844-A111-C57599366495}"/>
                </a:ext>
              </a:extLst>
            </p:cNvPr>
            <p:cNvSpPr txBox="1"/>
            <p:nvPr/>
          </p:nvSpPr>
          <p:spPr>
            <a:xfrm>
              <a:off x="3390847" y="5879756"/>
              <a:ext cx="1376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/>
                <a:t>O II </a:t>
              </a:r>
              <a:r>
                <a:rPr lang="es-ES_tradnl" sz="1200" dirty="0">
                  <a:latin typeface="Symbol" pitchFamily="2" charset="2"/>
                </a:rPr>
                <a:t>l</a:t>
              </a:r>
              <a:r>
                <a:rPr lang="es-ES_tradnl" sz="1200" dirty="0"/>
                <a:t>4662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850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8415-393C-9D42-AABB-430581EED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Su experimento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19DF4-B460-524D-9E3E-16F4396EE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1451"/>
            <a:ext cx="7886700" cy="529195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s-ES_tradnl" dirty="0"/>
              <a:t>La idea básica es usar la imagen de [O III]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4959 como patrón de la emisión que emite el plasma que lo emite.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Ese mismo plasma también emitirá en las líneas de O II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4662, estas líneas se emiten como parte del equilibrio de ionización (un poco de [O III]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4959 también).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Con los coeficientes de emisión de [O III]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4959 y O II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4662 (siguiente lámina), se puede convertir el patrón de [O III]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4959 en el patrón esperado para O II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4662.  Esto requiere adoptar una temperatura (ver apuntes anteriores).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Así, se obtiene la emisión en O II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4662 predicha para el plasma que emite en [O III]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4959.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Se puede sustraer este patrón de la imagen observada en O II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4662 para ver si es factible que el plasma que emite [O III]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4959 es responsable por toda la emisión que se observa en O II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4662.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En caso contrario, ¿pueden cambios en la temperatura (o densidad) explicar la diferencia?  Si no, debe existir otra componente de plasma que contribuye parte de la emisión en O II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4662.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¿Cuál fracción de la emisión contribuye?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¿Cuál fracción de la masa de O</a:t>
            </a:r>
            <a:r>
              <a:rPr lang="es-ES_tradnl" baseline="30000" dirty="0"/>
              <a:t>++</a:t>
            </a:r>
            <a:r>
              <a:rPr lang="es-ES_tradnl" dirty="0"/>
              <a:t> puede representar?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9F3C49-C142-EA4E-83C5-76D8A8B25460}"/>
              </a:ext>
            </a:extLst>
          </p:cNvPr>
          <p:cNvGrpSpPr/>
          <p:nvPr/>
        </p:nvGrpSpPr>
        <p:grpSpPr>
          <a:xfrm>
            <a:off x="6400800" y="5879756"/>
            <a:ext cx="2743200" cy="978244"/>
            <a:chOff x="6431346" y="5879756"/>
            <a:chExt cx="2743200" cy="9782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150F04-4A3E-FB40-A14B-FFDF13A9B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1346" y="5890267"/>
              <a:ext cx="2743200" cy="9677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B0E406-9F53-A24D-B547-6E56EC009B53}"/>
                </a:ext>
              </a:extLst>
            </p:cNvPr>
            <p:cNvSpPr txBox="1"/>
            <p:nvPr/>
          </p:nvSpPr>
          <p:spPr>
            <a:xfrm>
              <a:off x="6620532" y="5879756"/>
              <a:ext cx="1376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/>
                <a:t>[O III] </a:t>
              </a:r>
              <a:r>
                <a:rPr lang="es-ES_tradnl" sz="1200" dirty="0">
                  <a:latin typeface="Symbol" pitchFamily="2" charset="2"/>
                </a:rPr>
                <a:t>l</a:t>
              </a:r>
              <a:r>
                <a:rPr lang="es-ES_tradnl" sz="1200" dirty="0"/>
                <a:t>4959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525D20-31DD-8745-BFF1-05887937E216}"/>
              </a:ext>
            </a:extLst>
          </p:cNvPr>
          <p:cNvGrpSpPr/>
          <p:nvPr/>
        </p:nvGrpSpPr>
        <p:grpSpPr>
          <a:xfrm>
            <a:off x="6400800" y="5879592"/>
            <a:ext cx="2743200" cy="978244"/>
            <a:chOff x="3189890" y="5879756"/>
            <a:chExt cx="2743200" cy="9782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3312811-904C-3142-AD8C-9E7304B92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9890" y="5890267"/>
              <a:ext cx="2743200" cy="9677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769901-4029-7347-8C50-8FA2DF2D76CA}"/>
                </a:ext>
              </a:extLst>
            </p:cNvPr>
            <p:cNvSpPr txBox="1"/>
            <p:nvPr/>
          </p:nvSpPr>
          <p:spPr>
            <a:xfrm>
              <a:off x="3390847" y="5879756"/>
              <a:ext cx="13768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/>
                <a:t>O II </a:t>
              </a:r>
              <a:r>
                <a:rPr lang="es-ES_tradnl" sz="1200" dirty="0">
                  <a:latin typeface="Symbol" pitchFamily="2" charset="2"/>
                </a:rPr>
                <a:t>l</a:t>
              </a:r>
              <a:r>
                <a:rPr lang="es-ES_tradnl" sz="1200" dirty="0"/>
                <a:t>4662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834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A9B5-03FE-AB4A-B502-75418A58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Su experimento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741AFDFF-21DC-2F44-A9FE-225BAEDC8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3604895" cy="4770765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s-ES_tradnl" dirty="0"/>
                  <a:t>Estas gráficas presentan los coeficientes de emisión de distintas líneas de N II, </a:t>
                </a:r>
                <a:r>
                  <a:rPr lang="es-ES_tradnl" spc="300" dirty="0"/>
                  <a:t>O</a:t>
                </a:r>
                <a:r>
                  <a:rPr lang="es-ES_tradnl" dirty="0"/>
                  <a:t>II, O III, [O III] y H I.</a:t>
                </a:r>
              </a:p>
              <a:p>
                <a:pPr>
                  <a:lnSpc>
                    <a:spcPct val="110000"/>
                  </a:lnSpc>
                </a:pPr>
                <a:r>
                  <a:rPr lang="es-ES_tradnl" dirty="0"/>
                  <a:t>El cociente de estos coeficientes es el factor de conversión para predecir la emisión en estas líneas usando otra línea como patrón.</a:t>
                </a:r>
              </a:p>
              <a:p>
                <a:pPr>
                  <a:lnSpc>
                    <a:spcPct val="110000"/>
                  </a:lnSpc>
                </a:pPr>
                <a:r>
                  <a:rPr lang="es-ES_tradnl" dirty="0"/>
                  <a:t>Para líneas que se originan de un ion, O</a:t>
                </a:r>
                <a:r>
                  <a:rPr lang="es-ES_tradnl" baseline="30000" dirty="0"/>
                  <a:t>++</a:t>
                </a:r>
                <a:r>
                  <a:rPr lang="es-ES_tradnl" dirty="0"/>
                  <a:t> digamos, se requiere solamente el cociente de los coeficientes de emisión.</a:t>
                </a:r>
              </a:p>
              <a:p>
                <a:pPr>
                  <a:lnSpc>
                    <a:spcPct val="110000"/>
                  </a:lnSpc>
                </a:pPr>
                <a:r>
                  <a:rPr lang="es-ES_tradnl" dirty="0"/>
                  <a:t>Para líneas que se originan de distintos iones, O</a:t>
                </a:r>
                <a:r>
                  <a:rPr lang="es-ES_tradnl" baseline="30000" dirty="0"/>
                  <a:t>++</a:t>
                </a:r>
                <a:r>
                  <a:rPr lang="es-ES_tradnl" dirty="0"/>
                  <a:t> y N</a:t>
                </a:r>
                <a:r>
                  <a:rPr lang="es-ES_tradnl" baseline="30000" dirty="0"/>
                  <a:t>++</a:t>
                </a:r>
                <a:r>
                  <a:rPr lang="es-ES_tradnl" dirty="0"/>
                  <a:t>, por ejemplo, se requiere también el cociente de las abundancias,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_tradnl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s-ES_tradnl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</m:den>
                    </m:f>
                  </m:oMath>
                </a14:m>
                <a:r>
                  <a:rPr lang="es-ES_tradnl" dirty="0"/>
                  <a:t> en este caso, lo cual adoptaremos de la literatura.  </a:t>
                </a:r>
              </a:p>
              <a:p>
                <a:pPr>
                  <a:lnSpc>
                    <a:spcPct val="110000"/>
                  </a:lnSpc>
                </a:pPr>
                <a:r>
                  <a:rPr lang="es-ES_tradnl" dirty="0"/>
                  <a:t>Podemos hacer lo anterior cuando se tratan de iones que ocupan volúmenes muy similares, como es el caso para C</a:t>
                </a:r>
                <a:r>
                  <a:rPr lang="es-ES_tradnl" baseline="30000" dirty="0"/>
                  <a:t>++</a:t>
                </a:r>
                <a:r>
                  <a:rPr lang="es-ES_tradnl" dirty="0"/>
                  <a:t>, N</a:t>
                </a:r>
                <a:r>
                  <a:rPr lang="es-ES_tradnl" baseline="30000" dirty="0"/>
                  <a:t>++</a:t>
                </a:r>
                <a:r>
                  <a:rPr lang="es-ES_tradnl" dirty="0"/>
                  <a:t> y O</a:t>
                </a:r>
                <a:r>
                  <a:rPr lang="es-ES_tradnl" baseline="30000" dirty="0"/>
                  <a:t>++</a:t>
                </a:r>
                <a:r>
                  <a:rPr lang="es-ES_tradnl" dirty="0"/>
                  <a:t>.</a:t>
                </a:r>
              </a:p>
            </p:txBody>
          </p:sp>
        </mc:Choice>
        <mc:Fallback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741AFDFF-21DC-2F44-A9FE-225BAEDC8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3604895" cy="4770765"/>
              </a:xfrm>
              <a:blipFill>
                <a:blip r:embed="rId2"/>
                <a:stretch>
                  <a:fillRect l="-352" t="-1067" r="-1056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3BE4466D-98AE-974B-8C7B-DD3186A3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6080" y="0"/>
            <a:ext cx="3677920" cy="21844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77E65CA-F2F7-664E-8B63-501FCF225137}"/>
              </a:ext>
            </a:extLst>
          </p:cNvPr>
          <p:cNvGrpSpPr/>
          <p:nvPr/>
        </p:nvGrpSpPr>
        <p:grpSpPr>
          <a:xfrm>
            <a:off x="4714240" y="2159000"/>
            <a:ext cx="4429760" cy="2184400"/>
            <a:chOff x="4714240" y="2159000"/>
            <a:chExt cx="4429760" cy="2184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6D06F3-8819-C74E-81AB-ECC17DA6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14240" y="2159000"/>
              <a:ext cx="4429760" cy="218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862F763-D3DC-2044-B925-409DCD79185D}"/>
                </a:ext>
              </a:extLst>
            </p:cNvPr>
            <p:cNvSpPr txBox="1"/>
            <p:nvPr/>
          </p:nvSpPr>
          <p:spPr>
            <a:xfrm>
              <a:off x="5427530" y="3250373"/>
              <a:ext cx="12612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effectLst>
                    <a:glow rad="101600">
                      <a:schemeClr val="bg1"/>
                    </a:glow>
                  </a:effectLst>
                </a:rPr>
                <a:t>recombinación</a:t>
              </a:r>
              <a:br>
                <a:rPr lang="es-ES_tradnl" sz="1200" dirty="0">
                  <a:effectLst>
                    <a:glow rad="101600">
                      <a:schemeClr val="bg1"/>
                    </a:glow>
                  </a:effectLst>
                </a:rPr>
              </a:br>
              <a:r>
                <a:rPr lang="es-ES_tradnl" sz="1200" dirty="0" err="1">
                  <a:effectLst>
                    <a:glow rad="101600">
                      <a:schemeClr val="bg1"/>
                    </a:glow>
                  </a:effectLst>
                </a:rPr>
                <a:t>radiativa</a:t>
              </a:r>
              <a:endParaRPr lang="es-ES_tradnl" sz="1200" dirty="0">
                <a:effectLst>
                  <a:glow rad="101600">
                    <a:schemeClr val="bg1"/>
                  </a:glow>
                </a:effectLst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74D7C9-A8AA-5446-B9AB-E7A44A89E726}"/>
                </a:ext>
              </a:extLst>
            </p:cNvPr>
            <p:cNvSpPr txBox="1"/>
            <p:nvPr/>
          </p:nvSpPr>
          <p:spPr>
            <a:xfrm>
              <a:off x="6842240" y="2253805"/>
              <a:ext cx="829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effectLst>
                    <a:glow rad="101600">
                      <a:schemeClr val="bg1"/>
                    </a:glow>
                  </a:effectLst>
                </a:rPr>
                <a:t>excitación </a:t>
              </a:r>
              <a:br>
                <a:rPr lang="es-ES_tradnl" sz="1200" dirty="0">
                  <a:effectLst>
                    <a:glow rad="101600">
                      <a:schemeClr val="bg1"/>
                    </a:glow>
                  </a:effectLst>
                </a:rPr>
              </a:br>
              <a:r>
                <a:rPr lang="es-ES_tradnl" sz="1200" dirty="0" err="1">
                  <a:effectLst>
                    <a:glow rad="101600">
                      <a:schemeClr val="bg1"/>
                    </a:glow>
                  </a:effectLst>
                </a:rPr>
                <a:t>colisional</a:t>
              </a:r>
              <a:endParaRPr lang="es-ES_tradnl" sz="1200" dirty="0">
                <a:effectLst>
                  <a:glow rad="101600">
                    <a:schemeClr val="bg1"/>
                  </a:glo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8E34EF-4EFA-614E-9D8B-F05D53EFC9AF}"/>
              </a:ext>
            </a:extLst>
          </p:cNvPr>
          <p:cNvGrpSpPr/>
          <p:nvPr/>
        </p:nvGrpSpPr>
        <p:grpSpPr>
          <a:xfrm>
            <a:off x="4233545" y="4187444"/>
            <a:ext cx="4910455" cy="2670556"/>
            <a:chOff x="4233545" y="4187444"/>
            <a:chExt cx="4910455" cy="26705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6E7F6D3-7A75-4241-A27B-622ACFB21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3545" y="4343400"/>
              <a:ext cx="4910455" cy="25146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DCF9E8-3132-1C40-9275-26FFDD52B760}"/>
                </a:ext>
              </a:extLst>
            </p:cNvPr>
            <p:cNvSpPr txBox="1"/>
            <p:nvPr/>
          </p:nvSpPr>
          <p:spPr>
            <a:xfrm>
              <a:off x="4233545" y="4187444"/>
              <a:ext cx="14734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100" dirty="0"/>
                <a:t>Richer et al. (2013)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901326B-EE03-7E44-BCFF-63C998A6D69F}"/>
              </a:ext>
            </a:extLst>
          </p:cNvPr>
          <p:cNvSpPr/>
          <p:nvPr/>
        </p:nvSpPr>
        <p:spPr>
          <a:xfrm>
            <a:off x="5076826" y="4422775"/>
            <a:ext cx="2638424" cy="2079625"/>
          </a:xfrm>
          <a:prstGeom prst="rect">
            <a:avLst/>
          </a:prstGeom>
          <a:solidFill>
            <a:srgbClr val="2E528F">
              <a:alpha val="20000"/>
            </a:srgb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2688A6-6BA8-DE4D-AE6E-08C8C1FFBB40}"/>
              </a:ext>
            </a:extLst>
          </p:cNvPr>
          <p:cNvSpPr/>
          <p:nvPr/>
        </p:nvSpPr>
        <p:spPr>
          <a:xfrm>
            <a:off x="5172075" y="4422774"/>
            <a:ext cx="2511425" cy="2079625"/>
          </a:xfrm>
          <a:prstGeom prst="rect">
            <a:avLst/>
          </a:prstGeom>
          <a:solidFill>
            <a:srgbClr val="008F16">
              <a:alpha val="30000"/>
            </a:srgbClr>
          </a:solidFill>
          <a:ln w="50800">
            <a:solidFill>
              <a:srgbClr val="008F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B84E9B-C31C-A148-98A3-0EE5203585CD}"/>
              </a:ext>
            </a:extLst>
          </p:cNvPr>
          <p:cNvSpPr/>
          <p:nvPr/>
        </p:nvSpPr>
        <p:spPr>
          <a:xfrm>
            <a:off x="4876801" y="4422773"/>
            <a:ext cx="3089274" cy="2079625"/>
          </a:xfrm>
          <a:prstGeom prst="rect">
            <a:avLst/>
          </a:prstGeom>
          <a:solidFill>
            <a:srgbClr val="FF0000">
              <a:alpha val="10000"/>
            </a:srgbClr>
          </a:solidFill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69116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340E-9582-EC42-BE5C-C30F6277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Su experimento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28388-4DF5-3644-A06C-682D2FA76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772150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s-ES_tradnl" dirty="0"/>
              <a:t>Cosas “extras”:</a:t>
            </a:r>
          </a:p>
          <a:p>
            <a:pPr lvl="1">
              <a:lnSpc>
                <a:spcPct val="100000"/>
              </a:lnSpc>
            </a:pPr>
            <a:r>
              <a:rPr lang="es-ES_tradnl" dirty="0"/>
              <a:t>Aquí, se presentan las imágenes en más líneas que podrían estar asociadas a la misma componente de plasma que emite en O II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4662 (salvo [</a:t>
            </a:r>
            <a:r>
              <a:rPr lang="es-ES_tradnl" spc="500" dirty="0"/>
              <a:t>O</a:t>
            </a:r>
            <a:r>
              <a:rPr lang="es-ES_tradnl" dirty="0"/>
              <a:t>III]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4959).</a:t>
            </a:r>
          </a:p>
          <a:p>
            <a:pPr lvl="1">
              <a:lnSpc>
                <a:spcPct val="100000"/>
              </a:lnSpc>
            </a:pPr>
            <a:r>
              <a:rPr lang="es-ES_tradnl" dirty="0"/>
              <a:t>A primera vista, solamente la imagen en las líneas de O I </a:t>
            </a:r>
            <a:r>
              <a:rPr lang="es-ES_tradnl" dirty="0">
                <a:latin typeface="Symbol" pitchFamily="2" charset="2"/>
              </a:rPr>
              <a:t>ll</a:t>
            </a:r>
            <a:r>
              <a:rPr lang="es-ES_tradnl" dirty="0"/>
              <a:t>7771,7774,7775 parece tener la misma forma como la imagen de O II </a:t>
            </a:r>
            <a:r>
              <a:rPr lang="es-ES_tradnl" dirty="0">
                <a:latin typeface="Symbol" pitchFamily="2" charset="2"/>
              </a:rPr>
              <a:t>l</a:t>
            </a:r>
            <a:r>
              <a:rPr lang="es-ES_tradnl" dirty="0"/>
              <a:t>4662.</a:t>
            </a:r>
          </a:p>
          <a:p>
            <a:pPr lvl="1">
              <a:lnSpc>
                <a:spcPct val="100000"/>
              </a:lnSpc>
            </a:pPr>
            <a:r>
              <a:rPr lang="es-ES_tradnl" dirty="0"/>
              <a:t>Cada caso representa un rompecabezas para determinar cual(es) componente(s) de plasma contribuyen a su emisión.  </a:t>
            </a:r>
          </a:p>
          <a:p>
            <a:pPr lvl="1">
              <a:lnSpc>
                <a:spcPct val="100000"/>
              </a:lnSpc>
            </a:pPr>
            <a:r>
              <a:rPr lang="es-ES_tradnl" dirty="0"/>
              <a:t>Esto tendrá que resolverse cuantitativamente en base a cálculos de la emisión esperada usando datos atómicos.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AC0685-D75A-3240-AB40-2B1A44F2E667}"/>
              </a:ext>
            </a:extLst>
          </p:cNvPr>
          <p:cNvGrpSpPr/>
          <p:nvPr/>
        </p:nvGrpSpPr>
        <p:grpSpPr>
          <a:xfrm>
            <a:off x="6400800" y="236456"/>
            <a:ext cx="2743200" cy="6411344"/>
            <a:chOff x="6400800" y="615972"/>
            <a:chExt cx="2743200" cy="641134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1402C3E-6037-CA49-9E1B-82A792847A77}"/>
                </a:ext>
              </a:extLst>
            </p:cNvPr>
            <p:cNvGrpSpPr/>
            <p:nvPr/>
          </p:nvGrpSpPr>
          <p:grpSpPr>
            <a:xfrm>
              <a:off x="6400800" y="615972"/>
              <a:ext cx="2743200" cy="5402015"/>
              <a:chOff x="6400800" y="878732"/>
              <a:chExt cx="2743200" cy="540201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C78104E-1FAF-FD4C-9CF2-468FC37D2827}"/>
                  </a:ext>
                </a:extLst>
              </p:cNvPr>
              <p:cNvGrpSpPr/>
              <p:nvPr/>
            </p:nvGrpSpPr>
            <p:grpSpPr>
              <a:xfrm>
                <a:off x="6400800" y="878732"/>
                <a:ext cx="2743200" cy="989434"/>
                <a:chOff x="2827283" y="4189630"/>
                <a:chExt cx="2743200" cy="989434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40C0344-AE0E-094B-8972-7F116503D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27283" y="4211331"/>
                  <a:ext cx="2743200" cy="967733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EEFBE50-8399-1C45-B6E3-33B98E86FA91}"/>
                    </a:ext>
                  </a:extLst>
                </p:cNvPr>
                <p:cNvSpPr txBox="1"/>
                <p:nvPr/>
              </p:nvSpPr>
              <p:spPr>
                <a:xfrm>
                  <a:off x="3005954" y="4189630"/>
                  <a:ext cx="137685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1200" dirty="0"/>
                    <a:t>O II </a:t>
                  </a:r>
                  <a:r>
                    <a:rPr lang="es-ES_tradnl" sz="1200" dirty="0">
                      <a:latin typeface="Symbol" pitchFamily="2" charset="2"/>
                    </a:rPr>
                    <a:t>l</a:t>
                  </a:r>
                  <a:r>
                    <a:rPr lang="es-ES_tradnl" sz="1200" dirty="0"/>
                    <a:t>4662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40C3130-B546-8344-86C8-3DA61BD60125}"/>
                  </a:ext>
                </a:extLst>
              </p:cNvPr>
              <p:cNvGrpSpPr/>
              <p:nvPr/>
            </p:nvGrpSpPr>
            <p:grpSpPr>
              <a:xfrm>
                <a:off x="6400800" y="1910706"/>
                <a:ext cx="2743200" cy="4370041"/>
                <a:chOff x="6400800" y="1910706"/>
                <a:chExt cx="2743200" cy="4370041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1C28ED9A-CFE2-1F4E-BEF4-AF5C51FDC9A1}"/>
                    </a:ext>
                  </a:extLst>
                </p:cNvPr>
                <p:cNvGrpSpPr/>
                <p:nvPr/>
              </p:nvGrpSpPr>
              <p:grpSpPr>
                <a:xfrm>
                  <a:off x="6400800" y="1910706"/>
                  <a:ext cx="2743200" cy="967733"/>
                  <a:chOff x="6400800" y="1910706"/>
                  <a:chExt cx="2743200" cy="967733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0102F99D-6037-B248-AF32-E7A6377350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400800" y="1910706"/>
                    <a:ext cx="2743200" cy="967733"/>
                  </a:xfrm>
                  <a:prstGeom prst="rect">
                    <a:avLst/>
                  </a:prstGeom>
                </p:spPr>
              </p:pic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02A63D5-236E-184F-B393-C0D45E73CCA1}"/>
                      </a:ext>
                    </a:extLst>
                  </p:cNvPr>
                  <p:cNvSpPr txBox="1"/>
                  <p:nvPr/>
                </p:nvSpPr>
                <p:spPr>
                  <a:xfrm>
                    <a:off x="6579471" y="1928199"/>
                    <a:ext cx="137685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_tradnl" sz="1200" dirty="0"/>
                      <a:t>O I </a:t>
                    </a:r>
                    <a:r>
                      <a:rPr lang="es-ES_tradnl" sz="1200" dirty="0">
                        <a:latin typeface="Symbol" pitchFamily="2" charset="2"/>
                      </a:rPr>
                      <a:t>ll</a:t>
                    </a:r>
                    <a:r>
                      <a:rPr lang="es-ES_tradnl" sz="1200" dirty="0"/>
                      <a:t>7771-7775</a:t>
                    </a: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0B0D91BD-E824-C940-9B94-93AA5D675F45}"/>
                    </a:ext>
                  </a:extLst>
                </p:cNvPr>
                <p:cNvGrpSpPr/>
                <p:nvPr/>
              </p:nvGrpSpPr>
              <p:grpSpPr>
                <a:xfrm>
                  <a:off x="6400800" y="2761059"/>
                  <a:ext cx="2743200" cy="967733"/>
                  <a:chOff x="6400800" y="2761059"/>
                  <a:chExt cx="2743200" cy="967733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221224AE-E498-264A-8FFD-DC951EBB09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400800" y="2761059"/>
                    <a:ext cx="2743200" cy="967733"/>
                  </a:xfrm>
                  <a:prstGeom prst="rect">
                    <a:avLst/>
                  </a:prstGeom>
                </p:spPr>
              </p:pic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DA6EFF0-33C5-0742-A2D7-11C95102F9F7}"/>
                      </a:ext>
                    </a:extLst>
                  </p:cNvPr>
                  <p:cNvSpPr txBox="1"/>
                  <p:nvPr/>
                </p:nvSpPr>
                <p:spPr>
                  <a:xfrm>
                    <a:off x="6579469" y="2772138"/>
                    <a:ext cx="137685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_tradnl" sz="1200" dirty="0"/>
                      <a:t>[O II] </a:t>
                    </a:r>
                    <a:r>
                      <a:rPr lang="es-ES_tradnl" sz="1200" dirty="0">
                        <a:latin typeface="Symbol" pitchFamily="2" charset="2"/>
                      </a:rPr>
                      <a:t>ll</a:t>
                    </a:r>
                    <a:r>
                      <a:rPr lang="es-ES_tradnl" sz="1200" dirty="0"/>
                      <a:t>7319-7331</a:t>
                    </a: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F5E5EC4B-0DBB-AD46-8838-A5DED15AAE38}"/>
                    </a:ext>
                  </a:extLst>
                </p:cNvPr>
                <p:cNvGrpSpPr/>
                <p:nvPr/>
              </p:nvGrpSpPr>
              <p:grpSpPr>
                <a:xfrm>
                  <a:off x="6400800" y="3611412"/>
                  <a:ext cx="2743200" cy="967733"/>
                  <a:chOff x="6400800" y="3611412"/>
                  <a:chExt cx="2743200" cy="967733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082D620C-C7F5-E242-A3F4-61C9589131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400800" y="3611412"/>
                    <a:ext cx="2743200" cy="967733"/>
                  </a:xfrm>
                  <a:prstGeom prst="rect">
                    <a:avLst/>
                  </a:prstGeom>
                </p:spPr>
              </p:pic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C8FCD5AD-0327-E141-8403-E2E73B5AEE20}"/>
                      </a:ext>
                    </a:extLst>
                  </p:cNvPr>
                  <p:cNvSpPr txBox="1"/>
                  <p:nvPr/>
                </p:nvSpPr>
                <p:spPr>
                  <a:xfrm>
                    <a:off x="6579470" y="3611412"/>
                    <a:ext cx="137685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_tradnl" sz="1200" dirty="0"/>
                      <a:t>N III </a:t>
                    </a:r>
                    <a:r>
                      <a:rPr lang="es-ES_tradnl" sz="1200" dirty="0">
                        <a:latin typeface="Symbol" pitchFamily="2" charset="2"/>
                      </a:rPr>
                      <a:t>l</a:t>
                    </a:r>
                    <a:r>
                      <a:rPr lang="es-ES_tradnl" sz="1200" dirty="0"/>
                      <a:t>4634</a:t>
                    </a: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C551D5C3-7E45-B640-A983-8EEDEB026461}"/>
                    </a:ext>
                  </a:extLst>
                </p:cNvPr>
                <p:cNvGrpSpPr/>
                <p:nvPr/>
              </p:nvGrpSpPr>
              <p:grpSpPr>
                <a:xfrm>
                  <a:off x="6400800" y="4461765"/>
                  <a:ext cx="2743200" cy="967733"/>
                  <a:chOff x="6400800" y="4461765"/>
                  <a:chExt cx="2743200" cy="967733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04EA1356-EC7B-7E4B-B0B0-3FB67017FF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400800" y="4461765"/>
                    <a:ext cx="2743200" cy="967733"/>
                  </a:xfrm>
                  <a:prstGeom prst="rect">
                    <a:avLst/>
                  </a:prstGeom>
                </p:spPr>
              </p:pic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921FAF14-8B8D-4C4C-AB59-C7E9D390DB2B}"/>
                      </a:ext>
                    </a:extLst>
                  </p:cNvPr>
                  <p:cNvSpPr txBox="1"/>
                  <p:nvPr/>
                </p:nvSpPr>
                <p:spPr>
                  <a:xfrm>
                    <a:off x="6579470" y="4461765"/>
                    <a:ext cx="137685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_tradnl" sz="1200" dirty="0"/>
                      <a:t>N III </a:t>
                    </a:r>
                    <a:r>
                      <a:rPr lang="es-ES_tradnl" sz="1200" dirty="0">
                        <a:latin typeface="Symbol" pitchFamily="2" charset="2"/>
                      </a:rPr>
                      <a:t>l</a:t>
                    </a:r>
                    <a:r>
                      <a:rPr lang="es-ES_tradnl" sz="1200" dirty="0"/>
                      <a:t>5148</a:t>
                    </a:r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7A814CC5-3A34-DA4B-BEFB-5C5E37915AA0}"/>
                    </a:ext>
                  </a:extLst>
                </p:cNvPr>
                <p:cNvGrpSpPr/>
                <p:nvPr/>
              </p:nvGrpSpPr>
              <p:grpSpPr>
                <a:xfrm>
                  <a:off x="6400800" y="5313014"/>
                  <a:ext cx="2743200" cy="967733"/>
                  <a:chOff x="6400800" y="5313014"/>
                  <a:chExt cx="2743200" cy="967733"/>
                </a:xfrm>
              </p:grpSpPr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4C19B6D5-9477-E441-93F0-9DCF18CEB4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400800" y="5313014"/>
                    <a:ext cx="2743200" cy="967733"/>
                  </a:xfrm>
                  <a:prstGeom prst="rect">
                    <a:avLst/>
                  </a:prstGeom>
                </p:spPr>
              </p:pic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0AE6C40-AA27-3E45-B78A-32133461911F}"/>
                      </a:ext>
                    </a:extLst>
                  </p:cNvPr>
                  <p:cNvSpPr txBox="1"/>
                  <p:nvPr/>
                </p:nvSpPr>
                <p:spPr>
                  <a:xfrm>
                    <a:off x="6579468" y="5319758"/>
                    <a:ext cx="137685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_tradnl" sz="1200" dirty="0"/>
                      <a:t>O III </a:t>
                    </a:r>
                    <a:r>
                      <a:rPr lang="es-ES_tradnl" sz="1200" dirty="0">
                        <a:latin typeface="Symbol" pitchFamily="2" charset="2"/>
                      </a:rPr>
                      <a:t>l</a:t>
                    </a:r>
                    <a:r>
                      <a:rPr lang="es-ES_tradnl" sz="1200" dirty="0"/>
                      <a:t>5592</a:t>
                    </a:r>
                  </a:p>
                </p:txBody>
              </p:sp>
            </p:grp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000621-3B01-BE4A-B4F9-6A465E91803E}"/>
                </a:ext>
              </a:extLst>
            </p:cNvPr>
            <p:cNvGrpSpPr/>
            <p:nvPr/>
          </p:nvGrpSpPr>
          <p:grpSpPr>
            <a:xfrm>
              <a:off x="6400800" y="6059583"/>
              <a:ext cx="2743200" cy="967733"/>
              <a:chOff x="6400800" y="6059583"/>
              <a:chExt cx="2743200" cy="967733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05061C8-6786-BF43-AF62-EF36DB0D0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00800" y="6059583"/>
                <a:ext cx="2743200" cy="967733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45771E0-E296-664C-B577-C29B55076738}"/>
                  </a:ext>
                </a:extLst>
              </p:cNvPr>
              <p:cNvSpPr txBox="1"/>
              <p:nvPr/>
            </p:nvSpPr>
            <p:spPr>
              <a:xfrm>
                <a:off x="6579468" y="6059583"/>
                <a:ext cx="13768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dirty="0"/>
                  <a:t>[O III] </a:t>
                </a:r>
                <a:r>
                  <a:rPr lang="es-ES_tradnl" sz="1200" dirty="0">
                    <a:latin typeface="Symbol" pitchFamily="2" charset="2"/>
                  </a:rPr>
                  <a:t>l</a:t>
                </a:r>
                <a:r>
                  <a:rPr lang="es-ES_tradnl" sz="1200" dirty="0"/>
                  <a:t>4959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3572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72EA-60DE-874A-A42E-A7F97C8B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Contexto:  La discrepancia de abundancias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5B988-385C-8540-BE83-7915AB8CD9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4914541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s-ES_tradnl" dirty="0"/>
                  <a:t>Wyse (1942, </a:t>
                </a:r>
                <a:r>
                  <a:rPr lang="es-ES_tradnl" dirty="0" err="1"/>
                  <a:t>ApJ</a:t>
                </a:r>
                <a:r>
                  <a:rPr lang="es-ES_tradnl" dirty="0"/>
                  <a:t>, 95, 356) fue el primero quien determinó abundancias de O</a:t>
                </a:r>
                <a:r>
                  <a:rPr lang="es-ES_tradnl" baseline="30000" dirty="0"/>
                  <a:t>++</a:t>
                </a:r>
                <a:r>
                  <a:rPr lang="es-ES_tradnl" dirty="0"/>
                  <a:t> a partir de las líneas de O II, encontrando un valor mucho mayor al encontrado de las líneas de [O III].</a:t>
                </a:r>
              </a:p>
              <a:p>
                <a:pPr>
                  <a:lnSpc>
                    <a:spcPct val="110000"/>
                  </a:lnSpc>
                </a:pPr>
                <a:r>
                  <a:rPr lang="es-ES_tradnl" dirty="0"/>
                  <a:t>A lo largo de las décadas que siguen, el resultado se repite, casi sin excepción.</a:t>
                </a:r>
              </a:p>
              <a:p>
                <a:pPr>
                  <a:lnSpc>
                    <a:spcPct val="110000"/>
                  </a:lnSpc>
                </a:pPr>
                <a:r>
                  <a:rPr lang="es-ES_tradnl" dirty="0"/>
                  <a:t>Desde la década de los 1990, se reconoce que hay una diferencia sistemática entre las abundancias calculadas de las líneas O II y [O III], con la primera siendo la mayor.</a:t>
                </a:r>
              </a:p>
              <a:p>
                <a:pPr>
                  <a:lnSpc>
                    <a:spcPct val="110000"/>
                  </a:lnSpc>
                </a:pPr>
                <a:r>
                  <a:rPr lang="es-ES_tradnl" dirty="0"/>
                  <a:t>Esta diferencia se conoce como la “discrepancia de abundancias”.  Hoy en día es conocida para C, N, O y Ne.</a:t>
                </a:r>
              </a:p>
              <a:p>
                <a:pPr>
                  <a:lnSpc>
                    <a:spcPct val="110000"/>
                  </a:lnSpc>
                </a:pPr>
                <a:r>
                  <a:rPr lang="es-ES_tradnl" dirty="0"/>
                  <a:t>Típicamente, las líneas de O II indican una abundancia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2−3</m:t>
                    </m:r>
                  </m:oMath>
                </a14:m>
                <a:r>
                  <a:rPr lang="es-ES_tradnl" dirty="0"/>
                  <a:t> veces mayor a la indicada por las líneas de [O III], pero en </a:t>
                </a:r>
                <a14:m>
                  <m:oMath xmlns:m="http://schemas.openxmlformats.org/officeDocument/2006/math">
                    <m:r>
                      <a:rPr lang="es-ES_trad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20%</m:t>
                    </m:r>
                  </m:oMath>
                </a14:m>
                <a:r>
                  <a:rPr lang="es-ES_tradnl" dirty="0"/>
                  <a:t> de las nebulosas planetarias la diferencia 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&gt;5</m:t>
                    </m:r>
                  </m:oMath>
                </a14:m>
                <a:r>
                  <a:rPr lang="es-ES_tradnl" dirty="0"/>
                  <a:t> y el record (A46) ¡rebasa un factor de 100! </a:t>
                </a:r>
              </a:p>
              <a:p>
                <a:pPr>
                  <a:lnSpc>
                    <a:spcPct val="110000"/>
                  </a:lnSpc>
                </a:pPr>
                <a:r>
                  <a:rPr lang="es-ES_tradnl" dirty="0"/>
                  <a:t>El factor de diferencia entre las abundancias calculadas con ambas clases de línea se conoce como el “factor de discrepancia de abundancias” (ADF por sus siglas en inglés).  </a:t>
                </a:r>
              </a:p>
              <a:p>
                <a:pPr>
                  <a:lnSpc>
                    <a:spcPct val="110000"/>
                  </a:lnSpc>
                </a:pPr>
                <a:r>
                  <a:rPr lang="es-ES_tradnl" dirty="0"/>
                  <a:t>La discrepancia de abundancias se conoce también en regiones H II, donde casi siempre el factor de discrepancia es 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2−3</m:t>
                    </m:r>
                  </m:oMath>
                </a14:m>
                <a:r>
                  <a:rPr lang="es-ES_tradnl" dirty="0"/>
                  <a:t>.  </a:t>
                </a:r>
              </a:p>
              <a:p>
                <a:pPr>
                  <a:lnSpc>
                    <a:spcPct val="110000"/>
                  </a:lnSpc>
                </a:pPr>
                <a:r>
                  <a:rPr lang="es-ES_tradnl" dirty="0"/>
                  <a:t>Referencias generales del tema: 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s-ES_tradnl" dirty="0" err="1"/>
                  <a:t>Peimbert</a:t>
                </a:r>
                <a:r>
                  <a:rPr lang="es-ES_tradnl" dirty="0"/>
                  <a:t> &amp; </a:t>
                </a:r>
                <a:r>
                  <a:rPr lang="es-ES_tradnl" dirty="0" err="1"/>
                  <a:t>Peimbert</a:t>
                </a:r>
                <a:r>
                  <a:rPr lang="es-ES_tradnl" dirty="0"/>
                  <a:t> 2006, </a:t>
                </a:r>
                <a:r>
                  <a:rPr lang="es-ES_tradnl" dirty="0">
                    <a:hlinkClick r:id="rId2"/>
                  </a:rPr>
                  <a:t>https://articles.adsabs.harvard.edu/pdf/2006IAUS..234..227P</a:t>
                </a:r>
                <a:r>
                  <a:rPr lang="es-ES_tradnl" dirty="0"/>
                  <a:t>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s-ES_tradnl" dirty="0" err="1"/>
                  <a:t>Bohigas</a:t>
                </a:r>
                <a:r>
                  <a:rPr lang="es-ES_tradnl" dirty="0"/>
                  <a:t> 2009, </a:t>
                </a:r>
                <a:r>
                  <a:rPr lang="es-ES_tradnl" dirty="0">
                    <a:hlinkClick r:id="rId3"/>
                  </a:rPr>
                  <a:t>http://www.astroscu.unam.mx/rmaa/RMxAA..45-1/PDF/RMxAA..45-1_jbohigas.pdf</a:t>
                </a:r>
                <a:r>
                  <a:rPr lang="es-ES_tradnl" dirty="0"/>
                  <a:t>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s-ES_tradnl" dirty="0" err="1"/>
                  <a:t>Liu</a:t>
                </a:r>
                <a:r>
                  <a:rPr lang="es-ES_tradnl" dirty="0"/>
                  <a:t> 2010, </a:t>
                </a:r>
                <a:r>
                  <a:rPr lang="es-ES_tradnl" dirty="0">
                    <a:hlinkClick r:id="rId4"/>
                  </a:rPr>
                  <a:t>https://arxiv.org/pdf/1001.3715.pdf</a:t>
                </a:r>
                <a:r>
                  <a:rPr lang="es-ES_tradnl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B5B988-385C-8540-BE83-7915AB8CD9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4914541"/>
              </a:xfrm>
              <a:blipFill>
                <a:blip r:embed="rId5"/>
                <a:stretch>
                  <a:fillRect l="-161" t="-1034" r="-643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89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89028-5434-E244-BFA8-9F071D73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Contexto:  Tendencias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430B8-1402-174C-A58E-1C1B7E73D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0825"/>
            <a:ext cx="7886700" cy="201065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s-ES_tradnl" dirty="0"/>
              <a:t>Desde los años 1980-1990, se reconoce que la emisión en las líneas permitidas es menos extendida espacialmente que la emisión en las líneas prohibidas.  </a:t>
            </a:r>
          </a:p>
          <a:p>
            <a:pPr lvl="1">
              <a:lnSpc>
                <a:spcPct val="110000"/>
              </a:lnSpc>
            </a:pPr>
            <a:r>
              <a:rPr lang="es-ES_tradnl" dirty="0" err="1"/>
              <a:t>Barker</a:t>
            </a:r>
            <a:r>
              <a:rPr lang="es-ES_tradnl" dirty="0"/>
              <a:t> 1982, </a:t>
            </a:r>
            <a:r>
              <a:rPr lang="es-ES_tradnl" dirty="0">
                <a:hlinkClick r:id="rId2"/>
              </a:rPr>
              <a:t>https://articles.adsabs.harvard.edu/pdf/1982ApJ...253..167B</a:t>
            </a:r>
            <a:r>
              <a:rPr lang="es-ES_tradnl" dirty="0"/>
              <a:t> </a:t>
            </a:r>
          </a:p>
          <a:p>
            <a:pPr lvl="1">
              <a:lnSpc>
                <a:spcPct val="110000"/>
              </a:lnSpc>
            </a:pPr>
            <a:r>
              <a:rPr lang="es-ES_tradnl" dirty="0" err="1"/>
              <a:t>Barker</a:t>
            </a:r>
            <a:r>
              <a:rPr lang="es-ES_tradnl" dirty="0"/>
              <a:t> 1991, </a:t>
            </a:r>
            <a:r>
              <a:rPr lang="es-ES_tradnl" dirty="0">
                <a:hlinkClick r:id="rId3"/>
              </a:rPr>
              <a:t>https://articles.adsabs.harvard.edu/pdf/1991ApJ...371..217B</a:t>
            </a:r>
            <a:r>
              <a:rPr lang="es-ES_tradnl" dirty="0"/>
              <a:t> </a:t>
            </a:r>
          </a:p>
          <a:p>
            <a:pPr lvl="1">
              <a:lnSpc>
                <a:spcPct val="110000"/>
              </a:lnSpc>
            </a:pPr>
            <a:r>
              <a:rPr lang="es-ES_tradnl" dirty="0" err="1"/>
              <a:t>Garnett</a:t>
            </a:r>
            <a:r>
              <a:rPr lang="es-ES_tradnl" dirty="0"/>
              <a:t> &amp; </a:t>
            </a:r>
            <a:r>
              <a:rPr lang="es-ES_tradnl" dirty="0" err="1"/>
              <a:t>Dinerstein</a:t>
            </a:r>
            <a:r>
              <a:rPr lang="es-ES_tradnl" dirty="0"/>
              <a:t> 2001, </a:t>
            </a:r>
            <a:r>
              <a:rPr lang="es-ES_tradnl" dirty="0">
                <a:hlinkClick r:id="rId4"/>
              </a:rPr>
              <a:t>https://iopscience.iop.org/article/10.1086/322452/pdf</a:t>
            </a:r>
            <a:r>
              <a:rPr lang="es-ES_tradnl" dirty="0"/>
              <a:t> </a:t>
            </a:r>
          </a:p>
          <a:p>
            <a:pPr lvl="1">
              <a:lnSpc>
                <a:spcPct val="110000"/>
              </a:lnSpc>
            </a:pPr>
            <a:r>
              <a:rPr lang="es-ES_tradnl" dirty="0" err="1"/>
              <a:t>Tsamis</a:t>
            </a:r>
            <a:r>
              <a:rPr lang="es-ES_tradnl" dirty="0"/>
              <a:t> et al. 2008, </a:t>
            </a:r>
            <a:r>
              <a:rPr lang="es-ES_tradnl" dirty="0">
                <a:hlinkClick r:id="rId5"/>
              </a:rPr>
              <a:t>https://articles.adsabs.harvard.edu/pdf/2008MNRAS.386...22T</a:t>
            </a:r>
            <a:r>
              <a:rPr lang="es-ES_tradnl" dirty="0"/>
              <a:t> 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García Rojas et al. 2016, </a:t>
            </a:r>
            <a:r>
              <a:rPr lang="es-ES_tradnl" dirty="0">
                <a:hlinkClick r:id="rId6"/>
              </a:rPr>
              <a:t>https://iopscience.iop.org/article/10.3847/2041-8205/824/2/L27/pdf</a:t>
            </a:r>
            <a:r>
              <a:rPr lang="es-ES_tradnl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352A63-7FD2-F440-8985-C0C1D3E1E97A}"/>
              </a:ext>
            </a:extLst>
          </p:cNvPr>
          <p:cNvGrpSpPr/>
          <p:nvPr/>
        </p:nvGrpSpPr>
        <p:grpSpPr>
          <a:xfrm>
            <a:off x="725214" y="3971594"/>
            <a:ext cx="3263900" cy="2886406"/>
            <a:chOff x="725214" y="3971594"/>
            <a:chExt cx="3263900" cy="28864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D23B0E-991F-6C45-B409-1B08B9E66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5214" y="4165600"/>
              <a:ext cx="3263900" cy="2692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9F5365-F813-5349-B6C5-3394FE18F9C1}"/>
                </a:ext>
              </a:extLst>
            </p:cNvPr>
            <p:cNvSpPr txBox="1"/>
            <p:nvPr/>
          </p:nvSpPr>
          <p:spPr>
            <a:xfrm>
              <a:off x="725214" y="3971594"/>
              <a:ext cx="26906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100" dirty="0" err="1"/>
                <a:t>Garnett</a:t>
              </a:r>
              <a:r>
                <a:rPr lang="es-ES_tradnl" sz="1100" dirty="0"/>
                <a:t> &amp; </a:t>
              </a:r>
              <a:r>
                <a:rPr lang="es-ES_tradnl" sz="1100" dirty="0" err="1"/>
                <a:t>Dinerstein</a:t>
              </a:r>
              <a:r>
                <a:rPr lang="es-ES_tradnl" sz="1100" dirty="0"/>
                <a:t> (2011)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F8C1BD-D4A4-8848-B1C5-EDAB7F78D2CB}"/>
              </a:ext>
            </a:extLst>
          </p:cNvPr>
          <p:cNvGrpSpPr/>
          <p:nvPr/>
        </p:nvGrpSpPr>
        <p:grpSpPr>
          <a:xfrm>
            <a:off x="4428796" y="3189890"/>
            <a:ext cx="4488359" cy="3668110"/>
            <a:chOff x="4428796" y="3189890"/>
            <a:chExt cx="4488359" cy="36681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5571A54-B3B5-3E4A-8459-6501946AC5E2}"/>
                </a:ext>
              </a:extLst>
            </p:cNvPr>
            <p:cNvGrpSpPr/>
            <p:nvPr/>
          </p:nvGrpSpPr>
          <p:grpSpPr>
            <a:xfrm>
              <a:off x="4428796" y="3189890"/>
              <a:ext cx="4488359" cy="3668110"/>
              <a:chOff x="4428796" y="3189890"/>
              <a:chExt cx="4488359" cy="366811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371E030-E975-8F40-B8C3-C027D8670952}"/>
                  </a:ext>
                </a:extLst>
              </p:cNvPr>
              <p:cNvGrpSpPr/>
              <p:nvPr/>
            </p:nvGrpSpPr>
            <p:grpSpPr>
              <a:xfrm>
                <a:off x="4428796" y="3189890"/>
                <a:ext cx="4488359" cy="3668110"/>
                <a:chOff x="4439306" y="3273970"/>
                <a:chExt cx="4488359" cy="3668110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BCFCD9A7-3D17-B745-9E05-A898C73E87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39306" y="3273970"/>
                  <a:ext cx="4437634" cy="3566160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ADEB10E-24F3-FD4E-955C-F06DB43E5590}"/>
                    </a:ext>
                  </a:extLst>
                </p:cNvPr>
                <p:cNvSpPr txBox="1"/>
                <p:nvPr/>
              </p:nvSpPr>
              <p:spPr>
                <a:xfrm>
                  <a:off x="6394671" y="6680470"/>
                  <a:ext cx="253299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_tradnl" sz="1100" dirty="0"/>
                    <a:t>García Rojas et al. (2016)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D18057-F931-F74F-9557-E17DA2297C7E}"/>
                  </a:ext>
                </a:extLst>
              </p:cNvPr>
              <p:cNvSpPr txBox="1"/>
              <p:nvPr/>
            </p:nvSpPr>
            <p:spPr>
              <a:xfrm>
                <a:off x="4896948" y="3263682"/>
                <a:ext cx="10195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000" dirty="0">
                    <a:solidFill>
                      <a:schemeClr val="bg1"/>
                    </a:solidFill>
                  </a:rPr>
                  <a:t>O II 4649+4650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B65281-ABE5-954A-A177-A3E347B8C099}"/>
                  </a:ext>
                </a:extLst>
              </p:cNvPr>
              <p:cNvSpPr txBox="1"/>
              <p:nvPr/>
            </p:nvSpPr>
            <p:spPr>
              <a:xfrm>
                <a:off x="4896948" y="4795734"/>
                <a:ext cx="10195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000" dirty="0">
                    <a:solidFill>
                      <a:schemeClr val="bg1"/>
                    </a:solidFill>
                  </a:rPr>
                  <a:t>O II 4649+4650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FD5FA59-CC46-0443-AF01-9D756843A394}"/>
                  </a:ext>
                </a:extLst>
              </p:cNvPr>
              <p:cNvSpPr txBox="1"/>
              <p:nvPr/>
            </p:nvSpPr>
            <p:spPr>
              <a:xfrm>
                <a:off x="6908366" y="3263682"/>
                <a:ext cx="10195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000" dirty="0">
                    <a:solidFill>
                      <a:schemeClr val="bg1"/>
                    </a:solidFill>
                  </a:rPr>
                  <a:t>[O III] 4959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8BF88F-E339-0A48-AFFF-F62D62543818}"/>
                  </a:ext>
                </a:extLst>
              </p:cNvPr>
              <p:cNvSpPr txBox="1"/>
              <p:nvPr/>
            </p:nvSpPr>
            <p:spPr>
              <a:xfrm>
                <a:off x="6908366" y="4795734"/>
                <a:ext cx="10195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000" dirty="0">
                    <a:solidFill>
                      <a:schemeClr val="bg1"/>
                    </a:solidFill>
                  </a:rPr>
                  <a:t>[O III] 4959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907482-6BF2-B44B-8A1F-8355EB1397E6}"/>
                </a:ext>
              </a:extLst>
            </p:cNvPr>
            <p:cNvSpPr txBox="1"/>
            <p:nvPr/>
          </p:nvSpPr>
          <p:spPr>
            <a:xfrm>
              <a:off x="4896948" y="4296264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 dirty="0">
                  <a:solidFill>
                    <a:schemeClr val="bg1"/>
                  </a:solidFill>
                </a:rPr>
                <a:t>NGC 6778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CE4CB7-E03E-DE4D-900B-C730E06779B9}"/>
                </a:ext>
              </a:extLst>
            </p:cNvPr>
            <p:cNvSpPr txBox="1"/>
            <p:nvPr/>
          </p:nvSpPr>
          <p:spPr>
            <a:xfrm>
              <a:off x="4896948" y="5826947"/>
              <a:ext cx="1828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 dirty="0">
                  <a:solidFill>
                    <a:schemeClr val="bg1"/>
                  </a:solidFill>
                </a:rPr>
                <a:t>M 1-42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5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89028-5434-E244-BFA8-9F071D73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Contexto:  Tendencias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430B8-1402-174C-A58E-1C1B7E73D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7904"/>
            <a:ext cx="7886700" cy="258872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s-ES_tradnl" dirty="0"/>
              <a:t>Desde la década de los 2000, se reconoce que el ADF para los elementos C, N, O y Ne es similar.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Esto es una de las restricciones más importantes sobre el enriquecimiento que puede dar origen al ADF.</a:t>
            </a:r>
          </a:p>
          <a:p>
            <a:pPr lvl="1">
              <a:lnSpc>
                <a:spcPct val="110000"/>
              </a:lnSpc>
            </a:pPr>
            <a:r>
              <a:rPr lang="es-ES_tradnl" dirty="0" err="1"/>
              <a:t>Liu</a:t>
            </a:r>
            <a:r>
              <a:rPr lang="es-ES_tradnl" dirty="0"/>
              <a:t> et al. 2000, </a:t>
            </a:r>
            <a:r>
              <a:rPr lang="es-ES_tradnl" dirty="0">
                <a:hlinkClick r:id="rId2"/>
              </a:rPr>
              <a:t>https://articles.adsabs.harvard.edu/pdf/2000MNRAS.312..585L</a:t>
            </a:r>
            <a:r>
              <a:rPr lang="es-ES_tradnl" dirty="0"/>
              <a:t> 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Recientemente, se ha notado una correlación entre la </a:t>
            </a:r>
            <a:r>
              <a:rPr lang="es-ES_tradnl" dirty="0" err="1"/>
              <a:t>binariedad</a:t>
            </a:r>
            <a:r>
              <a:rPr lang="es-ES_tradnl" dirty="0"/>
              <a:t> de las estrellas centrales y un ADF alto.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Jones &amp; </a:t>
            </a:r>
            <a:r>
              <a:rPr lang="es-ES_tradnl" dirty="0" err="1"/>
              <a:t>Boffin</a:t>
            </a:r>
            <a:r>
              <a:rPr lang="es-ES_tradnl" dirty="0"/>
              <a:t> 2017, </a:t>
            </a:r>
            <a:r>
              <a:rPr lang="es-ES_tradnl" dirty="0">
                <a:hlinkClick r:id="rId3"/>
              </a:rPr>
              <a:t>https://www.nature.com/articles/s41550-017-0117</a:t>
            </a:r>
            <a:r>
              <a:rPr lang="es-ES_tradnl" dirty="0"/>
              <a:t> </a:t>
            </a:r>
          </a:p>
          <a:p>
            <a:pPr lvl="1">
              <a:lnSpc>
                <a:spcPct val="110000"/>
              </a:lnSpc>
            </a:pPr>
            <a:r>
              <a:rPr lang="es-ES_tradnl" dirty="0" err="1"/>
              <a:t>Wesson</a:t>
            </a:r>
            <a:r>
              <a:rPr lang="es-ES_tradnl" dirty="0"/>
              <a:t> et al. 2018, </a:t>
            </a:r>
            <a:r>
              <a:rPr lang="es-ES_tradnl" dirty="0">
                <a:hlinkClick r:id="rId4"/>
              </a:rPr>
              <a:t>https://academic.oup.com/mnras/article/480/4/4589/5055627</a:t>
            </a:r>
            <a:r>
              <a:rPr lang="es-ES_tradnl" dirty="0"/>
              <a:t> 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Lo anterior es cualitativa.  Más recientemente, Bautista &amp; Ahmed (2018) ofrecieron una explicación cuantitativa de </a:t>
            </a:r>
            <a:r>
              <a:rPr lang="es-ES_tradnl" dirty="0" err="1"/>
              <a:t>ADFs</a:t>
            </a:r>
            <a:r>
              <a:rPr lang="es-ES_tradnl" dirty="0"/>
              <a:t> altos cuando no hay equilibrio de ionización a raíz de la variación temporal de la radiación ionizante debido a eclipses entre estrellas binarias cercanas.</a:t>
            </a:r>
            <a:br>
              <a:rPr lang="es-ES_tradnl" dirty="0"/>
            </a:br>
            <a:r>
              <a:rPr lang="es-ES_tradnl" dirty="0"/>
              <a:t>Bautista &amp; Ahmed 2018, </a:t>
            </a:r>
            <a:r>
              <a:rPr lang="es-ES_tradnl" dirty="0">
                <a:hlinkClick r:id="rId5"/>
              </a:rPr>
              <a:t>https://iopscience.iop.org/article/10.3847/1538-4357/aad95a/pdf</a:t>
            </a:r>
            <a:r>
              <a:rPr lang="es-ES_tradnl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AAE783-32FA-7640-902D-4558A7F8DF79}"/>
              </a:ext>
            </a:extLst>
          </p:cNvPr>
          <p:cNvGrpSpPr/>
          <p:nvPr/>
        </p:nvGrpSpPr>
        <p:grpSpPr>
          <a:xfrm>
            <a:off x="1162050" y="4076835"/>
            <a:ext cx="6819900" cy="2781165"/>
            <a:chOff x="1162050" y="4076835"/>
            <a:chExt cx="6819900" cy="27811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1A5364-9213-7E43-83B9-0C272F20D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2050" y="4165600"/>
              <a:ext cx="6819900" cy="2692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52EAB2-75C2-C549-90B5-282517446A6F}"/>
                </a:ext>
              </a:extLst>
            </p:cNvPr>
            <p:cNvSpPr txBox="1"/>
            <p:nvPr/>
          </p:nvSpPr>
          <p:spPr>
            <a:xfrm>
              <a:off x="1162050" y="4076835"/>
              <a:ext cx="36050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100" dirty="0"/>
                <a:t>https://</a:t>
              </a:r>
              <a:r>
                <a:rPr lang="es-ES_tradnl" sz="1100" dirty="0" err="1"/>
                <a:t>www.nebulousresearch.org</a:t>
              </a:r>
              <a:r>
                <a:rPr lang="es-ES_tradnl" sz="1100" dirty="0"/>
                <a:t>/</a:t>
              </a:r>
              <a:r>
                <a:rPr lang="es-ES_tradnl" sz="1100" dirty="0" err="1"/>
                <a:t>adfs</a:t>
              </a:r>
              <a:r>
                <a:rPr lang="es-ES_tradnl" sz="1100" dirty="0"/>
                <a:t>/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180A2DE-F3E7-A143-A94B-CA1167947A80}"/>
              </a:ext>
            </a:extLst>
          </p:cNvPr>
          <p:cNvSpPr txBox="1"/>
          <p:nvPr/>
        </p:nvSpPr>
        <p:spPr>
          <a:xfrm>
            <a:off x="4767099" y="4397421"/>
            <a:ext cx="294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rgbClr val="91CFF2"/>
                </a:solidFill>
                <a:effectLst/>
              </a:rPr>
              <a:t>nebulosas planetarias con estrellas centrales binarias cercanas conocidas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54205D-E1BC-DB4E-AF04-FA0C2962A303}"/>
              </a:ext>
            </a:extLst>
          </p:cNvPr>
          <p:cNvGrpSpPr/>
          <p:nvPr/>
        </p:nvGrpSpPr>
        <p:grpSpPr>
          <a:xfrm>
            <a:off x="3100551" y="6308104"/>
            <a:ext cx="2942897" cy="369332"/>
            <a:chOff x="2953407" y="6308104"/>
            <a:chExt cx="2942897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FEC37B-777F-7249-BEF1-84591B04E8B9}"/>
                </a:ext>
              </a:extLst>
            </p:cNvPr>
            <p:cNvSpPr txBox="1"/>
            <p:nvPr/>
          </p:nvSpPr>
          <p:spPr>
            <a:xfrm>
              <a:off x="3815255" y="6308104"/>
              <a:ext cx="1513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>
                  <a:effectLst>
                    <a:glow rad="139700">
                      <a:schemeClr val="bg1">
                        <a:alpha val="90000"/>
                      </a:schemeClr>
                    </a:glow>
                  </a:effectLst>
                </a:rPr>
                <a:t>ADF aumenta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77E15D0-0A80-B042-898E-C8DBA5EF4CC0}"/>
                </a:ext>
              </a:extLst>
            </p:cNvPr>
            <p:cNvCxnSpPr/>
            <p:nvPr/>
          </p:nvCxnSpPr>
          <p:spPr>
            <a:xfrm>
              <a:off x="2953407" y="6677436"/>
              <a:ext cx="2942897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1039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F221D719-287A-1847-93A5-544CA5E4BB53}"/>
              </a:ext>
            </a:extLst>
          </p:cNvPr>
          <p:cNvGrpSpPr/>
          <p:nvPr/>
        </p:nvGrpSpPr>
        <p:grpSpPr>
          <a:xfrm>
            <a:off x="5486400" y="2472023"/>
            <a:ext cx="3657600" cy="4385977"/>
            <a:chOff x="5486400" y="2472023"/>
            <a:chExt cx="3657600" cy="438597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FAB91E8-776E-DD4A-9D22-4628656A5674}"/>
                </a:ext>
              </a:extLst>
            </p:cNvPr>
            <p:cNvGrpSpPr/>
            <p:nvPr/>
          </p:nvGrpSpPr>
          <p:grpSpPr>
            <a:xfrm>
              <a:off x="5486400" y="2472023"/>
              <a:ext cx="3657600" cy="4385977"/>
              <a:chOff x="5486400" y="2472023"/>
              <a:chExt cx="3657600" cy="4385977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0563732-E042-F948-9731-7BD27A61A4F1}"/>
                  </a:ext>
                </a:extLst>
              </p:cNvPr>
              <p:cNvGrpSpPr/>
              <p:nvPr/>
            </p:nvGrpSpPr>
            <p:grpSpPr>
              <a:xfrm>
                <a:off x="5486400" y="2472023"/>
                <a:ext cx="3657600" cy="4385977"/>
                <a:chOff x="5486400" y="2472023"/>
                <a:chExt cx="3657600" cy="4385977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DEA0421-AA43-B849-8A51-90766116E294}"/>
                    </a:ext>
                  </a:extLst>
                </p:cNvPr>
                <p:cNvGrpSpPr/>
                <p:nvPr/>
              </p:nvGrpSpPr>
              <p:grpSpPr>
                <a:xfrm>
                  <a:off x="5486400" y="2472023"/>
                  <a:ext cx="3657600" cy="4385977"/>
                  <a:chOff x="5486400" y="2472023"/>
                  <a:chExt cx="3657600" cy="4385977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6064979D-638B-3D40-B20D-D592B14514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5486400" y="2605815"/>
                    <a:ext cx="3657600" cy="4252185"/>
                  </a:xfrm>
                  <a:prstGeom prst="rect">
                    <a:avLst/>
                  </a:prstGeom>
                </p:spPr>
              </p:pic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B24A48DC-532B-314D-9A39-F6F383840228}"/>
                      </a:ext>
                    </a:extLst>
                  </p:cNvPr>
                  <p:cNvSpPr txBox="1"/>
                  <p:nvPr/>
                </p:nvSpPr>
                <p:spPr>
                  <a:xfrm>
                    <a:off x="7630510" y="2472023"/>
                    <a:ext cx="151349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s-ES_tradnl" sz="1100" dirty="0"/>
                      <a:t>Wilson (1950)</a:t>
                    </a:r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7EB5D6C7-EE31-914D-BE42-89848C5B8F0F}"/>
                    </a:ext>
                  </a:extLst>
                </p:cNvPr>
                <p:cNvGrpSpPr/>
                <p:nvPr/>
              </p:nvGrpSpPr>
              <p:grpSpPr>
                <a:xfrm>
                  <a:off x="6308432" y="2853129"/>
                  <a:ext cx="2318334" cy="3505630"/>
                  <a:chOff x="6308432" y="2853129"/>
                  <a:chExt cx="2318334" cy="3505630"/>
                </a:xfrm>
              </p:grpSpPr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72B7B3DE-A9E4-6040-A7C7-0E4159C78C9C}"/>
                      </a:ext>
                    </a:extLst>
                  </p:cNvPr>
                  <p:cNvCxnSpPr/>
                  <p:nvPr/>
                </p:nvCxnSpPr>
                <p:spPr>
                  <a:xfrm>
                    <a:off x="6526924" y="5612524"/>
                    <a:ext cx="1860331" cy="746235"/>
                  </a:xfrm>
                  <a:prstGeom prst="straightConnector1">
                    <a:avLst/>
                  </a:prstGeom>
                  <a:ln w="254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id="{2BBA991B-9E09-374A-B7DF-75F1D5B70F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26924" y="4321743"/>
                    <a:ext cx="1860331" cy="460101"/>
                  </a:xfrm>
                  <a:prstGeom prst="straightConnector1">
                    <a:avLst/>
                  </a:prstGeom>
                  <a:ln w="254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C7C56C40-7A77-C849-8033-EFC7491532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08432" y="2970532"/>
                    <a:ext cx="1054067" cy="557572"/>
                  </a:xfrm>
                  <a:prstGeom prst="straightConnector1">
                    <a:avLst/>
                  </a:prstGeom>
                  <a:ln w="254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BDE847D4-FBCB-5C46-BE21-D68D266D26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72699" y="2853129"/>
                    <a:ext cx="1054067" cy="557572"/>
                  </a:xfrm>
                  <a:prstGeom prst="straightConnector1">
                    <a:avLst/>
                  </a:prstGeom>
                  <a:ln w="254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4A8F855B-7953-DB48-8C09-A2D18E902203}"/>
                      </a:ext>
                    </a:extLst>
                  </p:cNvPr>
                  <p:cNvGrpSpPr/>
                  <p:nvPr/>
                </p:nvGrpSpPr>
                <p:grpSpPr>
                  <a:xfrm>
                    <a:off x="6793425" y="3359208"/>
                    <a:ext cx="509164" cy="173575"/>
                    <a:chOff x="6793425" y="3359208"/>
                    <a:chExt cx="509164" cy="173575"/>
                  </a:xfrm>
                </p:grpSpPr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7BC9E342-3B26-9B40-84DC-CDA6CE2772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3425" y="3359208"/>
                      <a:ext cx="143404" cy="173575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id="{1EBD89EF-D13F-1C49-9393-7AC6048BFAD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36829" y="3449688"/>
                      <a:ext cx="365760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accent2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BD6F8AC-B62A-1449-BD60-A9FDE567773E}"/>
                      </a:ext>
                    </a:extLst>
                  </p:cNvPr>
                  <p:cNvGrpSpPr/>
                  <p:nvPr/>
                </p:nvGrpSpPr>
                <p:grpSpPr>
                  <a:xfrm>
                    <a:off x="8082840" y="3366110"/>
                    <a:ext cx="509164" cy="173575"/>
                    <a:chOff x="6793425" y="3359208"/>
                    <a:chExt cx="509164" cy="173575"/>
                  </a:xfrm>
                </p:grpSpPr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DAABDFE5-8CF9-0848-9534-48B010767C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3425" y="3359208"/>
                      <a:ext cx="143404" cy="173575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/>
                    </a:p>
                  </p:txBody>
                </p:sp>
                <p:cxnSp>
                  <p:nvCxnSpPr>
                    <p:cNvPr id="31" name="Straight Arrow Connector 30">
                      <a:extLst>
                        <a:ext uri="{FF2B5EF4-FFF2-40B4-BE49-F238E27FC236}">
                          <a16:creationId xmlns:a16="http://schemas.microsoft.com/office/drawing/2014/main" id="{C85BE0E7-BDA9-1D4C-8547-DCD4B14FDD4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936829" y="3449688"/>
                      <a:ext cx="365760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accent2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E857F9-89A8-1A4D-AD66-3637FFA1C09C}"/>
                  </a:ext>
                </a:extLst>
              </p:cNvPr>
              <p:cNvSpPr txBox="1"/>
              <p:nvPr/>
            </p:nvSpPr>
            <p:spPr>
              <a:xfrm rot="16200000">
                <a:off x="7874955" y="5816744"/>
                <a:ext cx="152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dirty="0">
                    <a:solidFill>
                      <a:srgbClr val="FF0000"/>
                    </a:solidFill>
                  </a:rPr>
                  <a:t>parte central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64517F-863C-594A-BB33-94D1E2CE4870}"/>
                  </a:ext>
                </a:extLst>
              </p:cNvPr>
              <p:cNvSpPr txBox="1"/>
              <p:nvPr/>
            </p:nvSpPr>
            <p:spPr>
              <a:xfrm rot="16200000">
                <a:off x="5314467" y="5816744"/>
                <a:ext cx="152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dirty="0">
                    <a:solidFill>
                      <a:srgbClr val="C00000"/>
                    </a:solidFill>
                  </a:rPr>
                  <a:t>parte externa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DF3018A-E8B6-5849-887C-0A260DAB320C}"/>
                </a:ext>
              </a:extLst>
            </p:cNvPr>
            <p:cNvGrpSpPr/>
            <p:nvPr/>
          </p:nvGrpSpPr>
          <p:grpSpPr>
            <a:xfrm>
              <a:off x="6322425" y="5207763"/>
              <a:ext cx="2192925" cy="283017"/>
              <a:chOff x="6322425" y="5207763"/>
              <a:chExt cx="2192925" cy="283017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A80ADF-E31F-5E4E-AE51-51C32ACA663A}"/>
                  </a:ext>
                </a:extLst>
              </p:cNvPr>
              <p:cNvSpPr txBox="1"/>
              <p:nvPr/>
            </p:nvSpPr>
            <p:spPr>
              <a:xfrm>
                <a:off x="7014135" y="5207763"/>
                <a:ext cx="8290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rgbClr val="FFFF00"/>
                    </a:solidFill>
                    <a:effectLst>
                      <a:glow rad="228600">
                        <a:srgbClr val="FF0000">
                          <a:alpha val="70000"/>
                        </a:srgbClr>
                      </a:glow>
                    </a:effectLst>
                  </a:rPr>
                  <a:t>ionización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50A5B8C-EB8C-5C4A-AF68-9E15988A9C91}"/>
                  </a:ext>
                </a:extLst>
              </p:cNvPr>
              <p:cNvSpPr txBox="1"/>
              <p:nvPr/>
            </p:nvSpPr>
            <p:spPr>
              <a:xfrm>
                <a:off x="8082329" y="5209517"/>
                <a:ext cx="4330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rgbClr val="FFFF00"/>
                    </a:solidFill>
                    <a:effectLst>
                      <a:glow rad="228600">
                        <a:srgbClr val="FF0000">
                          <a:alpha val="70000"/>
                        </a:srgbClr>
                      </a:glow>
                    </a:effectLst>
                  </a:rPr>
                  <a:t>alta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0327022-7899-6346-A3B2-472566E1AF6C}"/>
                  </a:ext>
                </a:extLst>
              </p:cNvPr>
              <p:cNvSpPr txBox="1"/>
              <p:nvPr/>
            </p:nvSpPr>
            <p:spPr>
              <a:xfrm>
                <a:off x="6322425" y="5213781"/>
                <a:ext cx="4470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200" dirty="0">
                    <a:solidFill>
                      <a:srgbClr val="FFFF00"/>
                    </a:solidFill>
                    <a:effectLst>
                      <a:glow rad="228600">
                        <a:srgbClr val="FF0000">
                          <a:alpha val="70000"/>
                        </a:srgbClr>
                      </a:glow>
                    </a:effectLst>
                  </a:rPr>
                  <a:t>baja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1561A46D-9219-6C4A-9BCF-CB3E97AD7004}"/>
                  </a:ext>
                </a:extLst>
              </p:cNvPr>
              <p:cNvCxnSpPr>
                <a:stCxn id="53" idx="3"/>
                <a:endCxn id="54" idx="1"/>
              </p:cNvCxnSpPr>
              <p:nvPr/>
            </p:nvCxnSpPr>
            <p:spPr>
              <a:xfrm>
                <a:off x="7843139" y="5346263"/>
                <a:ext cx="239190" cy="1754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7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3EFFE366-4EB3-CE4E-B6A5-3DD220CD78DB}"/>
                  </a:ext>
                </a:extLst>
              </p:cNvPr>
              <p:cNvCxnSpPr>
                <a:cxnSpLocks/>
                <a:stCxn id="53" idx="1"/>
                <a:endCxn id="56" idx="3"/>
              </p:cNvCxnSpPr>
              <p:nvPr/>
            </p:nvCxnSpPr>
            <p:spPr>
              <a:xfrm flipH="1">
                <a:off x="6769435" y="5346263"/>
                <a:ext cx="244700" cy="6018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7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4B80A1-4B23-0844-9022-25FE4EBD4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Contexto:  Tendencias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EFC96-4193-B842-9ECD-201DACFD5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1517904"/>
            <a:ext cx="7886700" cy="243597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s-ES_tradnl" dirty="0"/>
              <a:t>Se acumula evidencia de que la cinemática de las líneas permitidas no es la esperada.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Richer et al. 2013, </a:t>
            </a:r>
            <a:r>
              <a:rPr lang="es-ES_tradnl" dirty="0">
                <a:hlinkClick r:id="rId3"/>
              </a:rPr>
              <a:t>https://iopscience.iop.org/article/10.1088/0004-637X/773/2/133/pdf</a:t>
            </a:r>
            <a:r>
              <a:rPr lang="es-ES_tradnl" dirty="0"/>
              <a:t> 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Richer et al. 2017, </a:t>
            </a:r>
            <a:r>
              <a:rPr lang="es-ES_tradnl" dirty="0">
                <a:hlinkClick r:id="rId4"/>
              </a:rPr>
              <a:t>https://iopscience.iop.org/article/10.3847/1538-3881/aa5f53/pdf</a:t>
            </a:r>
            <a:r>
              <a:rPr lang="es-ES_tradnl" dirty="0"/>
              <a:t> 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Peña et al. 2017, </a:t>
            </a:r>
            <a:r>
              <a:rPr lang="es-ES_tradnl" dirty="0">
                <a:hlinkClick r:id="rId5"/>
              </a:rPr>
              <a:t>https://academic.oup.com/mnras/article/472/1/1182/4110288</a:t>
            </a:r>
            <a:r>
              <a:rPr lang="es-ES_tradnl" dirty="0"/>
              <a:t> 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La cinemática debería reflejar la estructura espacial de los, </a:t>
            </a:r>
            <a:br>
              <a:rPr lang="es-ES_tradnl" dirty="0"/>
            </a:br>
            <a:r>
              <a:rPr lang="es-ES_tradnl" dirty="0"/>
              <a:t>objetos porque existe una relación estrecha entre la estructura</a:t>
            </a:r>
            <a:br>
              <a:rPr lang="es-ES_tradnl" dirty="0"/>
            </a:br>
            <a:r>
              <a:rPr lang="es-ES_tradnl" dirty="0"/>
              <a:t>de ionización y la estructura espacial.  </a:t>
            </a:r>
            <a:br>
              <a:rPr lang="es-ES_tradnl" dirty="0"/>
            </a:br>
            <a:r>
              <a:rPr lang="es-ES_tradnl" dirty="0"/>
              <a:t>Wilson 1950, </a:t>
            </a:r>
            <a:br>
              <a:rPr lang="es-ES_tradnl" dirty="0"/>
            </a:br>
            <a:r>
              <a:rPr lang="es-ES_tradnl" dirty="0">
                <a:hlinkClick r:id="rId6"/>
              </a:rPr>
              <a:t>https://articles.adsabs.harvard.edu/pdf/1950ApJ...111..279W</a:t>
            </a:r>
            <a:r>
              <a:rPr lang="es-ES_tradnl" dirty="0"/>
              <a:t> </a:t>
            </a:r>
          </a:p>
          <a:p>
            <a:pPr lvl="1">
              <a:lnSpc>
                <a:spcPct val="110000"/>
              </a:lnSpc>
            </a:pPr>
            <a:r>
              <a:rPr lang="es-ES_tradnl" dirty="0"/>
              <a:t>El plasma interno no puede correr sobre el plasma más</a:t>
            </a:r>
            <a:br>
              <a:rPr lang="es-ES_tradnl" dirty="0"/>
            </a:br>
            <a:r>
              <a:rPr lang="es-ES_tradnl" dirty="0"/>
              <a:t>externo.  (El plasma se comporta como líquido.) 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A498C86-7ADD-494F-AD51-77FA01F091BB}"/>
              </a:ext>
            </a:extLst>
          </p:cNvPr>
          <p:cNvGrpSpPr/>
          <p:nvPr/>
        </p:nvGrpSpPr>
        <p:grpSpPr>
          <a:xfrm>
            <a:off x="0" y="3902464"/>
            <a:ext cx="5486400" cy="2955536"/>
            <a:chOff x="0" y="3902464"/>
            <a:chExt cx="5486400" cy="29555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2765A2-6827-7F4F-9911-B23CE393A797}"/>
                </a:ext>
              </a:extLst>
            </p:cNvPr>
            <p:cNvGrpSpPr/>
            <p:nvPr/>
          </p:nvGrpSpPr>
          <p:grpSpPr>
            <a:xfrm>
              <a:off x="0" y="3902464"/>
              <a:ext cx="5486400" cy="2955536"/>
              <a:chOff x="0" y="3902464"/>
              <a:chExt cx="5486400" cy="295553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F81370E-8184-8148-9565-AA9A5AB88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4048464"/>
                <a:ext cx="5486400" cy="280953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F6B5B6-700E-9D49-8DC7-A8FFC9020B87}"/>
                  </a:ext>
                </a:extLst>
              </p:cNvPr>
              <p:cNvSpPr txBox="1"/>
              <p:nvPr/>
            </p:nvSpPr>
            <p:spPr>
              <a:xfrm>
                <a:off x="0" y="3902464"/>
                <a:ext cx="14734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100" dirty="0"/>
                  <a:t>Richer et al. (2013)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F9A835-B0A1-A349-9E28-F5C6F502F16A}"/>
                </a:ext>
              </a:extLst>
            </p:cNvPr>
            <p:cNvSpPr txBox="1"/>
            <p:nvPr/>
          </p:nvSpPr>
          <p:spPr>
            <a:xfrm rot="16200000">
              <a:off x="3994666" y="5549416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>
                  <a:solidFill>
                    <a:srgbClr val="C00000"/>
                  </a:solidFill>
                </a:rPr>
                <a:t>parte externa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D963DB1-31BE-2249-87A8-937C11353072}"/>
                </a:ext>
              </a:extLst>
            </p:cNvPr>
            <p:cNvSpPr txBox="1"/>
            <p:nvPr/>
          </p:nvSpPr>
          <p:spPr>
            <a:xfrm rot="16200000">
              <a:off x="-16249" y="5549416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>
                  <a:solidFill>
                    <a:srgbClr val="FF0000"/>
                  </a:solidFill>
                </a:rPr>
                <a:t>parte central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AC15BFB-44B1-D64C-B8CD-0157B8B74F3C}"/>
                </a:ext>
              </a:extLst>
            </p:cNvPr>
            <p:cNvGrpSpPr/>
            <p:nvPr/>
          </p:nvGrpSpPr>
          <p:grpSpPr>
            <a:xfrm>
              <a:off x="594336" y="4290213"/>
              <a:ext cx="4442980" cy="369332"/>
              <a:chOff x="594336" y="4290213"/>
              <a:chExt cx="4442980" cy="369332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CCCC790-7B93-6C44-A470-FF9C816141B7}"/>
                  </a:ext>
                </a:extLst>
              </p:cNvPr>
              <p:cNvSpPr txBox="1"/>
              <p:nvPr/>
            </p:nvSpPr>
            <p:spPr>
              <a:xfrm>
                <a:off x="2181398" y="4290213"/>
                <a:ext cx="11236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dirty="0">
                    <a:solidFill>
                      <a:srgbClr val="FFFF00"/>
                    </a:solidFill>
                    <a:effectLst>
                      <a:glow rad="228600">
                        <a:srgbClr val="FF0000">
                          <a:alpha val="70000"/>
                        </a:srgbClr>
                      </a:glow>
                    </a:effectLst>
                  </a:rPr>
                  <a:t>ionización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7241B20-E9E1-1B4B-9063-651B66D8BFA0}"/>
                  </a:ext>
                </a:extLst>
              </p:cNvPr>
              <p:cNvSpPr txBox="1"/>
              <p:nvPr/>
            </p:nvSpPr>
            <p:spPr>
              <a:xfrm>
                <a:off x="594336" y="4290213"/>
                <a:ext cx="5465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dirty="0">
                    <a:solidFill>
                      <a:srgbClr val="FFFF00"/>
                    </a:solidFill>
                    <a:effectLst>
                      <a:glow rad="228600">
                        <a:srgbClr val="FF0000">
                          <a:alpha val="70000"/>
                        </a:srgbClr>
                      </a:glow>
                    </a:effectLst>
                  </a:rPr>
                  <a:t>alta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31B358-085A-BE44-A008-489F8993623A}"/>
                  </a:ext>
                </a:extLst>
              </p:cNvPr>
              <p:cNvSpPr txBox="1"/>
              <p:nvPr/>
            </p:nvSpPr>
            <p:spPr>
              <a:xfrm>
                <a:off x="4369908" y="4290213"/>
                <a:ext cx="6674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dirty="0">
                    <a:solidFill>
                      <a:srgbClr val="FFFF00"/>
                    </a:solidFill>
                    <a:effectLst>
                      <a:glow rad="228600">
                        <a:srgbClr val="FF0000">
                          <a:alpha val="70000"/>
                        </a:srgbClr>
                      </a:glow>
                    </a:effectLst>
                  </a:rPr>
                  <a:t>baja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7C6D690-8B80-8444-A5B8-4A94A64BA910}"/>
                  </a:ext>
                </a:extLst>
              </p:cNvPr>
              <p:cNvCxnSpPr>
                <a:cxnSpLocks/>
                <a:stCxn id="40" idx="3"/>
                <a:endCxn id="42" idx="1"/>
              </p:cNvCxnSpPr>
              <p:nvPr/>
            </p:nvCxnSpPr>
            <p:spPr>
              <a:xfrm>
                <a:off x="3305001" y="4474879"/>
                <a:ext cx="1064907" cy="0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7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06BBC8C8-D851-364E-8A98-577BED38FE48}"/>
                  </a:ext>
                </a:extLst>
              </p:cNvPr>
              <p:cNvCxnSpPr>
                <a:cxnSpLocks/>
                <a:stCxn id="40" idx="1"/>
                <a:endCxn id="41" idx="3"/>
              </p:cNvCxnSpPr>
              <p:nvPr/>
            </p:nvCxnSpPr>
            <p:spPr>
              <a:xfrm flipH="1">
                <a:off x="1140874" y="4474879"/>
                <a:ext cx="1040524" cy="0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7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4190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4AAE8-282F-6249-80FB-F9317A4C5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Contexto:  espectroscopia de alta resolución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81717-537A-C642-924B-A3004DCFA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9505"/>
            <a:ext cx="7886700" cy="126038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s-ES_tradnl" dirty="0"/>
              <a:t>Nuestros estudios anteriores utilizan espectroscopia de alta resolución para investigar la distribución espectral a lo largo de la línea de vista.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Los resultados son muy detallados, pero se refieren a una pequeña parte del objeto.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F27BD25-DC41-B942-875C-E743289A5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90" y="2862319"/>
            <a:ext cx="69469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89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A6B07-CA85-5449-983F-13198BFB8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Contexto:  distribución espectral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1F0F7-8834-9446-A369-81348C9E0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7904"/>
            <a:ext cx="7886700" cy="121105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s-ES_tradnl" dirty="0"/>
              <a:t>Espectroscopia de alta resolución distingue los movimientos internos de la nebulosa, debido al efecto </a:t>
            </a:r>
            <a:r>
              <a:rPr lang="es-ES_tradnl" dirty="0" err="1"/>
              <a:t>Doppler</a:t>
            </a:r>
            <a:r>
              <a:rPr lang="es-ES_tradnl" dirty="0"/>
              <a:t>.  Construimos diagramas posición-velocidad (diagramas PV).  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Vemos las caras de en frente y atrás individualmente.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Tienen la misma velocidad en el borde, donde el movimiento es perpendicular a la línea de vista.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E57AA7-BFFD-8A4D-833B-4DA641965CC5}"/>
              </a:ext>
            </a:extLst>
          </p:cNvPr>
          <p:cNvGrpSpPr/>
          <p:nvPr/>
        </p:nvGrpSpPr>
        <p:grpSpPr>
          <a:xfrm>
            <a:off x="-268005" y="2886607"/>
            <a:ext cx="9149246" cy="4343121"/>
            <a:chOff x="-268005" y="2886607"/>
            <a:chExt cx="9149246" cy="434312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CC99DA7-17D6-734D-AB4F-68D76673D00E}"/>
                </a:ext>
              </a:extLst>
            </p:cNvPr>
            <p:cNvGrpSpPr/>
            <p:nvPr/>
          </p:nvGrpSpPr>
          <p:grpSpPr>
            <a:xfrm>
              <a:off x="-268005" y="2886607"/>
              <a:ext cx="9149246" cy="4343121"/>
              <a:chOff x="-268005" y="2886607"/>
              <a:chExt cx="9149246" cy="4343121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B1D7352-6E2C-924F-A6B1-C9B470DD1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268005" y="2886607"/>
                <a:ext cx="9144000" cy="4343121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6F5ED9B-3570-6E4B-AE23-D733575552E3}"/>
                  </a:ext>
                </a:extLst>
              </p:cNvPr>
              <p:cNvGrpSpPr/>
              <p:nvPr/>
            </p:nvGrpSpPr>
            <p:grpSpPr>
              <a:xfrm>
                <a:off x="261117" y="2942129"/>
                <a:ext cx="8620124" cy="3829950"/>
                <a:chOff x="261117" y="2942129"/>
                <a:chExt cx="8620124" cy="3829950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D1F035A-E50E-A744-A1EF-76D92AC39A67}"/>
                    </a:ext>
                  </a:extLst>
                </p:cNvPr>
                <p:cNvGrpSpPr/>
                <p:nvPr/>
              </p:nvGrpSpPr>
              <p:grpSpPr>
                <a:xfrm>
                  <a:off x="2931728" y="2942129"/>
                  <a:ext cx="3093988" cy="3240334"/>
                  <a:chOff x="2931728" y="2942129"/>
                  <a:chExt cx="3093988" cy="3240334"/>
                </a:xfrm>
              </p:grpSpPr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236AD2FF-9112-1149-A9FB-3FB8EEEF64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61794" y="3948770"/>
                    <a:ext cx="0" cy="1380744"/>
                  </a:xfrm>
                  <a:prstGeom prst="line">
                    <a:avLst/>
                  </a:prstGeom>
                  <a:ln w="635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2B637888-FE70-0746-B7B4-3272B2F9F635}"/>
                      </a:ext>
                    </a:extLst>
                  </p:cNvPr>
                  <p:cNvSpPr txBox="1"/>
                  <p:nvPr/>
                </p:nvSpPr>
                <p:spPr>
                  <a:xfrm>
                    <a:off x="3436883" y="3626075"/>
                    <a:ext cx="184982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_tradnl" sz="1400" dirty="0"/>
                      <a:t>velocidad sistémica</a:t>
                    </a:r>
                  </a:p>
                </p:txBody>
              </p:sp>
              <p:sp>
                <p:nvSpPr>
                  <p:cNvPr id="12" name="Left Brace 11">
                    <a:extLst>
                      <a:ext uri="{FF2B5EF4-FFF2-40B4-BE49-F238E27FC236}">
                        <a16:creationId xmlns:a16="http://schemas.microsoft.com/office/drawing/2014/main" id="{2C29AE2F-4541-9645-A662-DFBD249E5AC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256689" y="5190935"/>
                    <a:ext cx="210206" cy="704193"/>
                  </a:xfrm>
                  <a:prstGeom prst="leftBrac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3" name="TextBox 12">
                        <a:extLst>
                          <a:ext uri="{FF2B5EF4-FFF2-40B4-BE49-F238E27FC236}">
                            <a16:creationId xmlns:a16="http://schemas.microsoft.com/office/drawing/2014/main" id="{13D75D9E-5075-784F-8777-3471ED2C7FD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54819" y="5642635"/>
                        <a:ext cx="1213945" cy="53982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es-ES_tradnl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𝑒𝑥𝑝</m:t>
                                </m:r>
                              </m:sub>
                            </m:sSub>
                          </m:oMath>
                        </a14:m>
                        <a:r>
                          <a:rPr lang="es-ES_tradnl" sz="1400" dirty="0"/>
                          <a:t> cercana </a:t>
                        </a:r>
                        <a:br>
                          <a:rPr lang="es-ES_tradnl" sz="1400" dirty="0"/>
                        </a:br>
                        <a:r>
                          <a:rPr lang="es-ES_tradnl" sz="1400" dirty="0"/>
                          <a:t>a la sistémica</a:t>
                        </a:r>
                      </a:p>
                    </p:txBody>
                  </p:sp>
                </mc:Choice>
                <mc:Fallback>
                  <p:sp>
                    <p:nvSpPr>
                      <p:cNvPr id="13" name="TextBox 12">
                        <a:extLst>
                          <a:ext uri="{FF2B5EF4-FFF2-40B4-BE49-F238E27FC236}">
                            <a16:creationId xmlns:a16="http://schemas.microsoft.com/office/drawing/2014/main" id="{13D75D9E-5075-784F-8777-3471ED2C7FD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754819" y="5642635"/>
                        <a:ext cx="1213945" cy="539828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t="-2326" b="-930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s-ES_tradnl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4" name="Left Brace 13">
                    <a:extLst>
                      <a:ext uri="{FF2B5EF4-FFF2-40B4-BE49-F238E27FC236}">
                        <a16:creationId xmlns:a16="http://schemas.microsoft.com/office/drawing/2014/main" id="{5A13C78A-2FA7-D248-BC14-B3B7065433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691960" y="3551364"/>
                    <a:ext cx="210312" cy="457200"/>
                  </a:xfrm>
                  <a:prstGeom prst="leftBrac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5" name="Left Brace 14">
                    <a:extLst>
                      <a:ext uri="{FF2B5EF4-FFF2-40B4-BE49-F238E27FC236}">
                        <a16:creationId xmlns:a16="http://schemas.microsoft.com/office/drawing/2014/main" id="{282DA364-56B8-9945-9714-38E7523B5F9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55172" y="3551363"/>
                    <a:ext cx="210312" cy="457200"/>
                  </a:xfrm>
                  <a:prstGeom prst="leftBrac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6" name="TextBox 15">
                        <a:extLst>
                          <a:ext uri="{FF2B5EF4-FFF2-40B4-BE49-F238E27FC236}">
                            <a16:creationId xmlns:a16="http://schemas.microsoft.com/office/drawing/2014/main" id="{4788EDBC-05B3-9A44-8B8E-8FE4F9906D0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16228" y="2942129"/>
                        <a:ext cx="1291126" cy="53982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es-ES_tradnl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𝑒𝑥𝑝</m:t>
                                </m:r>
                              </m:sub>
                            </m:sSub>
                          </m:oMath>
                        </a14:m>
                        <a:r>
                          <a:rPr lang="es-ES_tradnl" sz="1400" dirty="0"/>
                          <a:t> alejada de la sistémica</a:t>
                        </a:r>
                      </a:p>
                    </p:txBody>
                  </p:sp>
                </mc:Choice>
                <mc:Fallback>
                  <p:sp>
                    <p:nvSpPr>
                      <p:cNvPr id="16" name="TextBox 15">
                        <a:extLst>
                          <a:ext uri="{FF2B5EF4-FFF2-40B4-BE49-F238E27FC236}">
                            <a16:creationId xmlns:a16="http://schemas.microsoft.com/office/drawing/2014/main" id="{4788EDBC-05B3-9A44-8B8E-8FE4F9906D0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716228" y="2942129"/>
                        <a:ext cx="1291126" cy="539828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t="-2326" r="-3922" b="-930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s-ES_tradnl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D76EF1C2-B8D8-9D4F-8ABB-3A19C9D6B5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160329" y="3259382"/>
                    <a:ext cx="555899" cy="415425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id="{2B491729-F33F-FE45-AF58-89740300935C}"/>
                      </a:ext>
                    </a:extLst>
                  </p:cNvPr>
                  <p:cNvCxnSpPr>
                    <a:cxnSpLocks/>
                    <a:stCxn id="16" idx="3"/>
                    <a:endCxn id="14" idx="1"/>
                  </p:cNvCxnSpPr>
                  <p:nvPr/>
                </p:nvCxnSpPr>
                <p:spPr>
                  <a:xfrm>
                    <a:off x="5007354" y="3212043"/>
                    <a:ext cx="789762" cy="462765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9B56A08-4B7A-E741-A74D-9C8D35DF27A8}"/>
                    </a:ext>
                  </a:extLst>
                </p:cNvPr>
                <p:cNvGrpSpPr/>
                <p:nvPr/>
              </p:nvGrpSpPr>
              <p:grpSpPr>
                <a:xfrm>
                  <a:off x="2662405" y="3936131"/>
                  <a:ext cx="3612271" cy="307777"/>
                  <a:chOff x="2662405" y="3936131"/>
                  <a:chExt cx="3612271" cy="307777"/>
                </a:xfrm>
              </p:grpSpPr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24B0137-6380-FB45-9C7F-7B261E665E2C}"/>
                      </a:ext>
                    </a:extLst>
                  </p:cNvPr>
                  <p:cNvSpPr txBox="1"/>
                  <p:nvPr/>
                </p:nvSpPr>
                <p:spPr>
                  <a:xfrm>
                    <a:off x="2723495" y="3936131"/>
                    <a:ext cx="115022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_tradnl" sz="1400" dirty="0">
                        <a:solidFill>
                          <a:schemeClr val="bg1"/>
                        </a:solidFill>
                      </a:rPr>
                      <a:t>eje espectral</a:t>
                    </a:r>
                  </a:p>
                </p:txBody>
              </p: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id="{69504CB7-85B6-C446-91EE-E2D3A2A602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62405" y="4004442"/>
                    <a:ext cx="3612271" cy="0"/>
                  </a:xfrm>
                  <a:prstGeom prst="straightConnector1">
                    <a:avLst/>
                  </a:prstGeom>
                  <a:ln w="25400"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A0A17379-7451-E647-88EC-826836CCF040}"/>
                    </a:ext>
                  </a:extLst>
                </p:cNvPr>
                <p:cNvGrpSpPr/>
                <p:nvPr/>
              </p:nvGrpSpPr>
              <p:grpSpPr>
                <a:xfrm>
                  <a:off x="6243146" y="3948770"/>
                  <a:ext cx="307777" cy="1380744"/>
                  <a:chOff x="6243146" y="3948770"/>
                  <a:chExt cx="307777" cy="1380744"/>
                </a:xfrm>
              </p:grpSpPr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791D32F7-F0A5-BB48-9F54-1C51EBD32E58}"/>
                      </a:ext>
                    </a:extLst>
                  </p:cNvPr>
                  <p:cNvCxnSpPr/>
                  <p:nvPr/>
                </p:nvCxnSpPr>
                <p:spPr>
                  <a:xfrm>
                    <a:off x="6295697" y="3948770"/>
                    <a:ext cx="0" cy="1380744"/>
                  </a:xfrm>
                  <a:prstGeom prst="straightConnector1">
                    <a:avLst/>
                  </a:prstGeom>
                  <a:ln w="25400"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72AB5EFB-8F27-8E43-BB2F-7A96BCB66CE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882028" y="4485253"/>
                    <a:ext cx="103001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_tradnl" sz="1400" dirty="0">
                        <a:solidFill>
                          <a:schemeClr val="bg1"/>
                        </a:solidFill>
                      </a:rPr>
                      <a:t>eje espacial</a:t>
                    </a:r>
                  </a:p>
                </p:txBody>
              </p:sp>
            </p:grp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428A6CC-FB77-3A43-8035-ACCEAAA17C0D}"/>
                    </a:ext>
                  </a:extLst>
                </p:cNvPr>
                <p:cNvSpPr txBox="1"/>
                <p:nvPr/>
              </p:nvSpPr>
              <p:spPr>
                <a:xfrm>
                  <a:off x="261117" y="6433525"/>
                  <a:ext cx="303748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1600" dirty="0"/>
                    <a:t>imagen:  HST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BB45613-366B-4E49-BE62-F7A817E47DE8}"/>
                    </a:ext>
                  </a:extLst>
                </p:cNvPr>
                <p:cNvSpPr txBox="1"/>
                <p:nvPr/>
              </p:nvSpPr>
              <p:spPr>
                <a:xfrm>
                  <a:off x="6055602" y="3323300"/>
                  <a:ext cx="282563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_tradnl" sz="1600" dirty="0"/>
                    <a:t>imagen:  instrumento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F68E7E0-C0EB-0443-AFF0-546F20BE056D}"/>
                    </a:ext>
                  </a:extLst>
                </p:cNvPr>
                <p:cNvSpPr txBox="1"/>
                <p:nvPr/>
              </p:nvSpPr>
              <p:spPr>
                <a:xfrm rot="16200000">
                  <a:off x="6810704" y="4474014"/>
                  <a:ext cx="70419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1400" dirty="0"/>
                    <a:t>rendija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E9CB853-27F8-DD4A-A586-F6575F64B496}"/>
                    </a:ext>
                  </a:extLst>
                </p:cNvPr>
                <p:cNvSpPr txBox="1"/>
                <p:nvPr/>
              </p:nvSpPr>
              <p:spPr>
                <a:xfrm rot="16200000">
                  <a:off x="1507436" y="5308561"/>
                  <a:ext cx="70419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_tradnl" sz="1400" dirty="0">
                      <a:solidFill>
                        <a:srgbClr val="02FDFF"/>
                      </a:solidFill>
                    </a:rPr>
                    <a:t>rendija</a:t>
                  </a:r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76F8253-BE35-794F-BA73-065760DB7E21}"/>
                </a:ext>
              </a:extLst>
            </p:cNvPr>
            <p:cNvSpPr txBox="1"/>
            <p:nvPr/>
          </p:nvSpPr>
          <p:spPr>
            <a:xfrm>
              <a:off x="261117" y="2886607"/>
              <a:ext cx="20600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_tradnl" b="1" dirty="0"/>
                <a:t>NGC 6153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F741122E-8E8A-8743-8387-996A59374182}"/>
              </a:ext>
            </a:extLst>
          </p:cNvPr>
          <p:cNvSpPr txBox="1"/>
          <p:nvPr/>
        </p:nvSpPr>
        <p:spPr>
          <a:xfrm>
            <a:off x="2604923" y="6401097"/>
            <a:ext cx="13873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/>
              <a:t>diagrama PV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1E9CB8A-6A99-0149-BFEB-1DD9D4F12CB7}"/>
              </a:ext>
            </a:extLst>
          </p:cNvPr>
          <p:cNvCxnSpPr/>
          <p:nvPr/>
        </p:nvCxnSpPr>
        <p:spPr>
          <a:xfrm flipV="1">
            <a:off x="3298606" y="5374624"/>
            <a:ext cx="456213" cy="10125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957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821A-6391-9448-8C38-344722AC4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772150" cy="1325563"/>
          </a:xfrm>
        </p:spPr>
        <p:txBody>
          <a:bodyPr/>
          <a:lstStyle/>
          <a:p>
            <a:r>
              <a:rPr lang="es-ES_tradnl" dirty="0"/>
              <a:t>Contexto:  distribución espectral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B0C1-E872-B649-8039-6AD980D47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672959" cy="435133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s-ES_tradnl" dirty="0"/>
              <a:t>Se presentan diagramas PV en varias líneas, de alto a bajo grado de ionización.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Las líneas punteadas indican la velocidad media de las dos “patas” en el primer cuadro.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Los perfiles se abren conforme baja el grado de ionización (las “patas” se separan).  A la par, se extienden a mayor altura (distancia desde la estrella central, que se ve en el primer cuadro).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La materia de menor grado de ionización expande más rápidamente y se encuentra más lejos de la estrella central.  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Se trata de la materia vista por la rendija, resuelto en velocidad a lo largo de la línea de vista.  Estos espectros permiten ver la estructura en la “tercera dimensión”, perpendicular al plano del cielo.</a:t>
            </a:r>
          </a:p>
          <a:p>
            <a:pPr>
              <a:lnSpc>
                <a:spcPct val="110000"/>
              </a:lnSpc>
            </a:pPr>
            <a:r>
              <a:rPr lang="es-ES_tradnl" dirty="0"/>
              <a:t>En las imágenes, no vemos la estructura a lo largo de la línea de vista (perpendicular al plano del cielo), porque el objeto es transparente.  (Es como ver una imagen de rayos X.) 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EF80DDD-1CF7-AA4C-8EA7-433E25093A47}"/>
              </a:ext>
            </a:extLst>
          </p:cNvPr>
          <p:cNvGrpSpPr/>
          <p:nvPr/>
        </p:nvGrpSpPr>
        <p:grpSpPr>
          <a:xfrm>
            <a:off x="6340366" y="903311"/>
            <a:ext cx="2842392" cy="5954689"/>
            <a:chOff x="6340366" y="903311"/>
            <a:chExt cx="2842392" cy="595468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E26DF33-7343-3B4B-AFD2-F9921E41A19A}"/>
                </a:ext>
              </a:extLst>
            </p:cNvPr>
            <p:cNvGrpSpPr/>
            <p:nvPr/>
          </p:nvGrpSpPr>
          <p:grpSpPr>
            <a:xfrm>
              <a:off x="6400800" y="955937"/>
              <a:ext cx="2743200" cy="5902063"/>
              <a:chOff x="5772150" y="1113857"/>
              <a:chExt cx="2743200" cy="590206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AB00C68-FDCE-084D-B0F4-54946F74B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72150" y="1113857"/>
                <a:ext cx="2743200" cy="94134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4DD33B-5675-7B41-BC58-4FAF3019DA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2150" y="1937952"/>
                <a:ext cx="2743200" cy="96089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4F7527A-0497-224D-922C-6A6C64FBE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2150" y="2761893"/>
                <a:ext cx="2743200" cy="960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D67258D-CA5F-CC4D-8DAA-63E23D3E1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2150" y="3584518"/>
                <a:ext cx="2743200" cy="96089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C20A0DB-8FCC-614C-8843-64F84D19F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72150" y="4408459"/>
                <a:ext cx="2743200" cy="960895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CA70562-E9C6-9742-82B7-0FE3810E8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2150" y="5231084"/>
                <a:ext cx="2743200" cy="96089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D2DB8DB-A854-1943-B357-490A6FCE9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2150" y="6055025"/>
                <a:ext cx="2743200" cy="960895"/>
              </a:xfrm>
              <a:prstGeom prst="rect">
                <a:avLst/>
              </a:prstGeom>
            </p:spPr>
          </p:pic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C7A1F1-1964-5F47-8F24-C3F95CC35EED}"/>
                </a:ext>
              </a:extLst>
            </p:cNvPr>
            <p:cNvCxnSpPr/>
            <p:nvPr/>
          </p:nvCxnSpPr>
          <p:spPr>
            <a:xfrm>
              <a:off x="7346732" y="955937"/>
              <a:ext cx="0" cy="5902063"/>
            </a:xfrm>
            <a:prstGeom prst="line">
              <a:avLst/>
            </a:prstGeom>
            <a:ln w="254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24C17CE-8070-AF4C-8EE2-9B9DB782E785}"/>
                </a:ext>
              </a:extLst>
            </p:cNvPr>
            <p:cNvCxnSpPr/>
            <p:nvPr/>
          </p:nvCxnSpPr>
          <p:spPr>
            <a:xfrm>
              <a:off x="8161284" y="955937"/>
              <a:ext cx="0" cy="5902063"/>
            </a:xfrm>
            <a:prstGeom prst="line">
              <a:avLst/>
            </a:prstGeom>
            <a:ln w="254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4AE314-DE1B-E04F-B0C3-E85A2268BF0C}"/>
                </a:ext>
              </a:extLst>
            </p:cNvPr>
            <p:cNvSpPr txBox="1"/>
            <p:nvPr/>
          </p:nvSpPr>
          <p:spPr>
            <a:xfrm>
              <a:off x="6340370" y="903311"/>
              <a:ext cx="15923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chemeClr val="bg1"/>
                  </a:solidFill>
                </a:rPr>
                <a:t>C IV </a:t>
              </a:r>
              <a:r>
                <a:rPr lang="es-ES_tradnl" sz="1200" dirty="0">
                  <a:solidFill>
                    <a:schemeClr val="bg1"/>
                  </a:solidFill>
                  <a:latin typeface="Symbol" pitchFamily="2" charset="2"/>
                </a:rPr>
                <a:t>ll</a:t>
              </a:r>
              <a:r>
                <a:rPr lang="es-ES_tradnl" sz="1200" dirty="0">
                  <a:solidFill>
                    <a:schemeClr val="bg1"/>
                  </a:solidFill>
                </a:rPr>
                <a:t>5801,5811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9085B9-BC10-4C4A-BAB2-B51179E51148}"/>
                </a:ext>
              </a:extLst>
            </p:cNvPr>
            <p:cNvSpPr txBox="1"/>
            <p:nvPr/>
          </p:nvSpPr>
          <p:spPr>
            <a:xfrm>
              <a:off x="6340369" y="1737735"/>
              <a:ext cx="15923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chemeClr val="bg1"/>
                  </a:solidFill>
                </a:rPr>
                <a:t>He II </a:t>
              </a:r>
              <a:r>
                <a:rPr lang="es-ES_tradnl" sz="1200" dirty="0">
                  <a:solidFill>
                    <a:schemeClr val="bg1"/>
                  </a:solidFill>
                  <a:latin typeface="Symbol" pitchFamily="2" charset="2"/>
                </a:rPr>
                <a:t>l</a:t>
              </a:r>
              <a:r>
                <a:rPr lang="es-ES_tradnl" sz="1200" dirty="0">
                  <a:solidFill>
                    <a:schemeClr val="bg1"/>
                  </a:solidFill>
                </a:rPr>
                <a:t>4686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A2C01E-0E3C-6043-95DE-E4D000D23CE1}"/>
                </a:ext>
              </a:extLst>
            </p:cNvPr>
            <p:cNvSpPr txBox="1"/>
            <p:nvPr/>
          </p:nvSpPr>
          <p:spPr>
            <a:xfrm>
              <a:off x="6340368" y="2571025"/>
              <a:ext cx="15923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chemeClr val="bg1"/>
                  </a:solidFill>
                </a:rPr>
                <a:t>[Ar IV] </a:t>
              </a:r>
              <a:r>
                <a:rPr lang="es-ES_tradnl" sz="1200" dirty="0">
                  <a:solidFill>
                    <a:schemeClr val="bg1"/>
                  </a:solidFill>
                  <a:latin typeface="Symbol" pitchFamily="2" charset="2"/>
                </a:rPr>
                <a:t>l</a:t>
              </a:r>
              <a:r>
                <a:rPr lang="es-ES_tradnl" sz="1200" dirty="0">
                  <a:solidFill>
                    <a:schemeClr val="bg1"/>
                  </a:solidFill>
                </a:rPr>
                <a:t>4740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F2243C-3FEC-574B-9DD9-2A8E5B086DED}"/>
                </a:ext>
              </a:extLst>
            </p:cNvPr>
            <p:cNvSpPr txBox="1"/>
            <p:nvPr/>
          </p:nvSpPr>
          <p:spPr>
            <a:xfrm>
              <a:off x="6340368" y="3408813"/>
              <a:ext cx="15923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chemeClr val="bg1"/>
                  </a:solidFill>
                </a:rPr>
                <a:t>[O III] </a:t>
              </a:r>
              <a:r>
                <a:rPr lang="es-ES_tradnl" sz="1200" dirty="0">
                  <a:solidFill>
                    <a:schemeClr val="bg1"/>
                  </a:solidFill>
                  <a:latin typeface="Symbol" pitchFamily="2" charset="2"/>
                </a:rPr>
                <a:t>l</a:t>
              </a:r>
              <a:r>
                <a:rPr lang="es-ES_tradnl" sz="1200" dirty="0">
                  <a:solidFill>
                    <a:schemeClr val="bg1"/>
                  </a:solidFill>
                </a:rPr>
                <a:t>4959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B89B17-793C-514B-B5D4-C899AFF0457A}"/>
                </a:ext>
              </a:extLst>
            </p:cNvPr>
            <p:cNvSpPr txBox="1"/>
            <p:nvPr/>
          </p:nvSpPr>
          <p:spPr>
            <a:xfrm>
              <a:off x="6340367" y="4198384"/>
              <a:ext cx="15923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chemeClr val="bg1"/>
                  </a:solidFill>
                </a:rPr>
                <a:t>[Ar III] </a:t>
              </a:r>
              <a:r>
                <a:rPr lang="es-ES_tradnl" sz="1200" dirty="0">
                  <a:solidFill>
                    <a:schemeClr val="bg1"/>
                  </a:solidFill>
                  <a:latin typeface="Symbol" pitchFamily="2" charset="2"/>
                </a:rPr>
                <a:t>l</a:t>
              </a:r>
              <a:r>
                <a:rPr lang="es-ES_tradnl" sz="1200" dirty="0">
                  <a:solidFill>
                    <a:schemeClr val="bg1"/>
                  </a:solidFill>
                </a:rPr>
                <a:t>7135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502C91-CFDD-6749-8276-C425592E1676}"/>
                </a:ext>
              </a:extLst>
            </p:cNvPr>
            <p:cNvSpPr txBox="1"/>
            <p:nvPr/>
          </p:nvSpPr>
          <p:spPr>
            <a:xfrm>
              <a:off x="6340366" y="5043087"/>
              <a:ext cx="15923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chemeClr val="bg1"/>
                  </a:solidFill>
                </a:rPr>
                <a:t>[N II] </a:t>
              </a:r>
              <a:r>
                <a:rPr lang="es-ES_tradnl" sz="1200" dirty="0">
                  <a:solidFill>
                    <a:schemeClr val="bg1"/>
                  </a:solidFill>
                  <a:latin typeface="Symbol" pitchFamily="2" charset="2"/>
                </a:rPr>
                <a:t>l</a:t>
              </a:r>
              <a:r>
                <a:rPr lang="es-ES_tradnl" sz="1200" dirty="0">
                  <a:solidFill>
                    <a:schemeClr val="bg1"/>
                  </a:solidFill>
                </a:rPr>
                <a:t>6583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3E98E6B-FA00-704C-9387-C4819B43FEE6}"/>
                </a:ext>
              </a:extLst>
            </p:cNvPr>
            <p:cNvSpPr txBox="1"/>
            <p:nvPr/>
          </p:nvSpPr>
          <p:spPr>
            <a:xfrm>
              <a:off x="7590441" y="6334079"/>
              <a:ext cx="15923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200" dirty="0">
                  <a:solidFill>
                    <a:schemeClr val="bg1"/>
                  </a:solidFill>
                </a:rPr>
                <a:t>[O I] </a:t>
              </a:r>
              <a:r>
                <a:rPr lang="es-ES_tradnl" sz="1200" dirty="0">
                  <a:solidFill>
                    <a:schemeClr val="bg1"/>
                  </a:solidFill>
                  <a:latin typeface="Symbol" pitchFamily="2" charset="2"/>
                </a:rPr>
                <a:t>l</a:t>
              </a:r>
              <a:r>
                <a:rPr lang="es-ES_tradnl" sz="1200" dirty="0">
                  <a:solidFill>
                    <a:schemeClr val="bg1"/>
                  </a:solidFill>
                </a:rPr>
                <a:t>6300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FD388D1-C8DC-974C-8E27-DD4F7A9135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5029" y="5657850"/>
            <a:ext cx="1600200" cy="12001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2B70D72-BC84-7246-95B0-A931B9FF3F60}"/>
              </a:ext>
            </a:extLst>
          </p:cNvPr>
          <p:cNvSpPr txBox="1"/>
          <p:nvPr/>
        </p:nvSpPr>
        <p:spPr>
          <a:xfrm>
            <a:off x="7219951" y="1451843"/>
            <a:ext cx="1166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70000"/>
                    </a:schemeClr>
                  </a:glow>
                </a:effectLst>
              </a:rPr>
              <a:t>estrella central</a:t>
            </a:r>
          </a:p>
        </p:txBody>
      </p:sp>
    </p:spTree>
    <p:extLst>
      <p:ext uri="{BB962C8B-B14F-4D97-AF65-F5344CB8AC3E}">
        <p14:creationId xmlns:p14="http://schemas.microsoft.com/office/powerpoint/2010/main" val="336566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A976FAD-BEE8-7843-B3EB-73B987425274}"/>
              </a:ext>
            </a:extLst>
          </p:cNvPr>
          <p:cNvGrpSpPr/>
          <p:nvPr/>
        </p:nvGrpSpPr>
        <p:grpSpPr>
          <a:xfrm>
            <a:off x="0" y="1951929"/>
            <a:ext cx="4572000" cy="4906071"/>
            <a:chOff x="0" y="1951929"/>
            <a:chExt cx="4572000" cy="49060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C2862C-2C7F-BB43-A3FC-62003896F14A}"/>
                </a:ext>
              </a:extLst>
            </p:cNvPr>
            <p:cNvGrpSpPr/>
            <p:nvPr/>
          </p:nvGrpSpPr>
          <p:grpSpPr>
            <a:xfrm>
              <a:off x="0" y="1951929"/>
              <a:ext cx="4572000" cy="4906071"/>
              <a:chOff x="1229347" y="1951929"/>
              <a:chExt cx="4572000" cy="49060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5257CB8-1FFA-EC43-81B1-2104EAEC6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29347" y="1951929"/>
                <a:ext cx="4572000" cy="4906071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E4CF4E-DF3B-C34E-86E7-E5BFCDA5F173}"/>
                  </a:ext>
                </a:extLst>
              </p:cNvPr>
              <p:cNvSpPr/>
              <p:nvPr/>
            </p:nvSpPr>
            <p:spPr>
              <a:xfrm>
                <a:off x="2809876" y="3416300"/>
                <a:ext cx="714374" cy="479425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A810A3-9A0C-9548-99CB-5BB8B05DC4B2}"/>
                </a:ext>
              </a:extLst>
            </p:cNvPr>
            <p:cNvSpPr txBox="1"/>
            <p:nvPr/>
          </p:nvSpPr>
          <p:spPr>
            <a:xfrm>
              <a:off x="0" y="6577826"/>
              <a:ext cx="32476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chemeClr val="bg1"/>
                  </a:solidFill>
                </a:rPr>
                <a:t>https://</a:t>
              </a:r>
              <a:r>
                <a:rPr lang="es-ES_tradnl" sz="1200" dirty="0" err="1">
                  <a:solidFill>
                    <a:schemeClr val="bg1"/>
                  </a:solidFill>
                </a:rPr>
                <a:t>apod.nasa.gov</a:t>
              </a:r>
              <a:r>
                <a:rPr lang="es-ES_tradnl" sz="1200" dirty="0">
                  <a:solidFill>
                    <a:schemeClr val="bg1"/>
                  </a:solidFill>
                </a:rPr>
                <a:t>/</a:t>
              </a:r>
              <a:r>
                <a:rPr lang="es-ES_tradnl" sz="1200" dirty="0" err="1">
                  <a:solidFill>
                    <a:schemeClr val="bg1"/>
                  </a:solidFill>
                </a:rPr>
                <a:t>apod</a:t>
              </a:r>
              <a:r>
                <a:rPr lang="es-ES_tradnl" sz="1200" dirty="0">
                  <a:solidFill>
                    <a:schemeClr val="bg1"/>
                  </a:solidFill>
                </a:rPr>
                <a:t>/ap201124.html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7AAD41-C745-9F4D-AEFA-55B358221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Por si dudaban de que las nebulosas son transparentes…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F5D4-8DC8-164A-BDF0-62EC71EFD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200" y="2142714"/>
            <a:ext cx="3867150" cy="1342842"/>
          </a:xfrm>
        </p:spPr>
        <p:txBody>
          <a:bodyPr>
            <a:normAutofit/>
          </a:bodyPr>
          <a:lstStyle/>
          <a:p>
            <a:r>
              <a:rPr lang="es-ES_tradnl" sz="1800" dirty="0"/>
              <a:t>Aquí vemos galaxias atrás (a través) de la nebulosa planetaria de la </a:t>
            </a:r>
            <a:r>
              <a:rPr lang="es-ES_tradnl" sz="1800" dirty="0" err="1"/>
              <a:t>Helice</a:t>
            </a:r>
            <a:r>
              <a:rPr lang="es-ES_tradnl" sz="1800" dirty="0"/>
              <a:t> (NGC 7293).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3145F0-CD7E-774B-A6AC-9CEA78F03ACD}"/>
              </a:ext>
            </a:extLst>
          </p:cNvPr>
          <p:cNvCxnSpPr>
            <a:cxnSpLocks/>
          </p:cNvCxnSpPr>
          <p:nvPr/>
        </p:nvCxnSpPr>
        <p:spPr>
          <a:xfrm>
            <a:off x="2294903" y="3416300"/>
            <a:ext cx="6795342" cy="514350"/>
          </a:xfrm>
          <a:prstGeom prst="line">
            <a:avLst/>
          </a:prstGeom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1EC6B0-7E6B-F94D-8AD0-0DE6EBD951A0}"/>
              </a:ext>
            </a:extLst>
          </p:cNvPr>
          <p:cNvCxnSpPr>
            <a:cxnSpLocks/>
          </p:cNvCxnSpPr>
          <p:nvPr/>
        </p:nvCxnSpPr>
        <p:spPr>
          <a:xfrm>
            <a:off x="1580529" y="3895725"/>
            <a:ext cx="3067671" cy="2933700"/>
          </a:xfrm>
          <a:prstGeom prst="line">
            <a:avLst/>
          </a:prstGeom>
          <a:ln w="508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6AE8D9-6B1F-E748-B308-1B45FBF58E36}"/>
              </a:ext>
            </a:extLst>
          </p:cNvPr>
          <p:cNvGrpSpPr/>
          <p:nvPr/>
        </p:nvGrpSpPr>
        <p:grpSpPr>
          <a:xfrm>
            <a:off x="4679512" y="3955942"/>
            <a:ext cx="4410733" cy="2848303"/>
            <a:chOff x="4733267" y="4009697"/>
            <a:chExt cx="4410733" cy="28483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37193F-E875-1347-8013-0BEC2E245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236" t="29794" r="49922" b="58865"/>
            <a:stretch/>
          </p:blipFill>
          <p:spPr>
            <a:xfrm>
              <a:off x="4733267" y="4009697"/>
              <a:ext cx="4410733" cy="2848303"/>
            </a:xfrm>
            <a:prstGeom prst="rect">
              <a:avLst/>
            </a:prstGeom>
            <a:ln w="50800">
              <a:solidFill>
                <a:schemeClr val="tx1"/>
              </a:solidFill>
            </a:ln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B41DA6C-A7D8-194E-9E34-01536C0F9B8B}"/>
                </a:ext>
              </a:extLst>
            </p:cNvPr>
            <p:cNvGrpSpPr/>
            <p:nvPr/>
          </p:nvGrpSpPr>
          <p:grpSpPr>
            <a:xfrm>
              <a:off x="5896304" y="4309241"/>
              <a:ext cx="2780313" cy="1867722"/>
              <a:chOff x="5896304" y="4309241"/>
              <a:chExt cx="2780313" cy="186772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4EDD9C-8C8E-B448-B6C3-333E2318FCA6}"/>
                  </a:ext>
                </a:extLst>
              </p:cNvPr>
              <p:cNvSpPr txBox="1"/>
              <p:nvPr/>
            </p:nvSpPr>
            <p:spPr>
              <a:xfrm>
                <a:off x="6648486" y="4813738"/>
                <a:ext cx="9504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dirty="0">
                    <a:solidFill>
                      <a:schemeClr val="bg1"/>
                    </a:solidFill>
                  </a:rPr>
                  <a:t>galaxias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FFDD73C-9D94-5C48-AF8D-8676A5FDA62B}"/>
                  </a:ext>
                </a:extLst>
              </p:cNvPr>
              <p:cNvCxnSpPr>
                <a:cxnSpLocks/>
                <a:stCxn id="16" idx="3"/>
              </p:cNvCxnSpPr>
              <p:nvPr/>
            </p:nvCxnSpPr>
            <p:spPr>
              <a:xfrm flipV="1">
                <a:off x="7598979" y="4309241"/>
                <a:ext cx="1077638" cy="689163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63CF8EB7-FF3F-9E49-9BA8-D03E8B2D5B44}"/>
                  </a:ext>
                </a:extLst>
              </p:cNvPr>
              <p:cNvCxnSpPr>
                <a:cxnSpLocks/>
                <a:stCxn id="16" idx="1"/>
              </p:cNvCxnSpPr>
              <p:nvPr/>
            </p:nvCxnSpPr>
            <p:spPr>
              <a:xfrm flipH="1">
                <a:off x="5896304" y="4998404"/>
                <a:ext cx="752182" cy="996556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D1D9562-904C-A54D-B325-928825B8A1FA}"/>
                  </a:ext>
                </a:extLst>
              </p:cNvPr>
              <p:cNvCxnSpPr>
                <a:cxnSpLocks/>
                <a:stCxn id="16" idx="2"/>
              </p:cNvCxnSpPr>
              <p:nvPr/>
            </p:nvCxnSpPr>
            <p:spPr>
              <a:xfrm flipH="1">
                <a:off x="6870261" y="5183070"/>
                <a:ext cx="253472" cy="993893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48A1706-954F-ED4C-99C0-7934938085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72395" y="4461722"/>
                <a:ext cx="376091" cy="533201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A564243-170E-7B4E-B604-14BD95E15E4C}"/>
                  </a:ext>
                </a:extLst>
              </p:cNvPr>
              <p:cNvCxnSpPr>
                <a:cxnSpLocks/>
                <a:stCxn id="16" idx="3"/>
              </p:cNvCxnSpPr>
              <p:nvPr/>
            </p:nvCxnSpPr>
            <p:spPr>
              <a:xfrm flipV="1">
                <a:off x="7598979" y="4856888"/>
                <a:ext cx="851180" cy="141516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63BAA3B4-D579-3F49-8D78-6B37AE2A4E10}"/>
                  </a:ext>
                </a:extLst>
              </p:cNvPr>
              <p:cNvCxnSpPr>
                <a:cxnSpLocks/>
                <a:stCxn id="16" idx="3"/>
              </p:cNvCxnSpPr>
              <p:nvPr/>
            </p:nvCxnSpPr>
            <p:spPr>
              <a:xfrm>
                <a:off x="7598979" y="4998404"/>
                <a:ext cx="425590" cy="400503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47191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2682</TotalTime>
  <Words>2378</Words>
  <Application>Microsoft Macintosh PowerPoint</Application>
  <PresentationFormat>On-screen Show (4:3)</PresentationFormat>
  <Paragraphs>175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Symbol</vt:lpstr>
      <vt:lpstr>Office Theme</vt:lpstr>
      <vt:lpstr>Proyecto de investigación:   La discrepancia de abundancias</vt:lpstr>
      <vt:lpstr>Contexto:  La discrepancia de abundancias</vt:lpstr>
      <vt:lpstr>Contexto:  Tendencias</vt:lpstr>
      <vt:lpstr>Contexto:  Tendencias</vt:lpstr>
      <vt:lpstr>Contexto:  Tendencias</vt:lpstr>
      <vt:lpstr>Contexto:  espectroscopia de alta resolución</vt:lpstr>
      <vt:lpstr>Contexto:  distribución espectral</vt:lpstr>
      <vt:lpstr>Contexto:  distribución espectral</vt:lpstr>
      <vt:lpstr>Por si dudaban de que las nebulosas son transparentes…</vt:lpstr>
      <vt:lpstr>Contexto:  distribución espectral</vt:lpstr>
      <vt:lpstr>Su experimento</vt:lpstr>
      <vt:lpstr>Su experimento</vt:lpstr>
      <vt:lpstr>Su experimento</vt:lpstr>
      <vt:lpstr>Su experimento</vt:lpstr>
      <vt:lpstr>Su experimento</vt:lpstr>
      <vt:lpstr>Su experimento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investigación:   La discrepancia de abundancias</dc:title>
  <dc:creator>Michael Richer</dc:creator>
  <cp:lastModifiedBy>Michael Richer</cp:lastModifiedBy>
  <cp:revision>49</cp:revision>
  <dcterms:created xsi:type="dcterms:W3CDTF">2022-05-23T19:50:33Z</dcterms:created>
  <dcterms:modified xsi:type="dcterms:W3CDTF">2022-05-25T16:32:36Z</dcterms:modified>
</cp:coreProperties>
</file>